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21.png"/><Relationship Id="rId22" Type="http://schemas.openxmlformats.org/officeDocument/2006/relationships/image" Target="../media/image-1-22.png"/><Relationship Id="rId23" Type="http://schemas.openxmlformats.org/officeDocument/2006/relationships/image" Target="../media/image-1-23.png"/><Relationship Id="rId24" Type="http://schemas.openxmlformats.org/officeDocument/2006/relationships/image" Target="../media/image-1-24.png"/><Relationship Id="rId25" Type="http://schemas.openxmlformats.org/officeDocument/2006/relationships/image" Target="../media/image-1-25.png"/><Relationship Id="rId26" Type="http://schemas.openxmlformats.org/officeDocument/2006/relationships/image" Target="../media/image-1-26.png"/><Relationship Id="rId27" Type="http://schemas.openxmlformats.org/officeDocument/2006/relationships/slideLayout" Target="../slideLayouts/slideLayout1.xml"/><Relationship Id="rId2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image" Target="../media/image-10-21.png"/><Relationship Id="rId22" Type="http://schemas.openxmlformats.org/officeDocument/2006/relationships/image" Target="../media/image-10-22.png"/><Relationship Id="rId23" Type="http://schemas.openxmlformats.org/officeDocument/2006/relationships/image" Target="../media/image-10-23.png"/><Relationship Id="rId24" Type="http://schemas.openxmlformats.org/officeDocument/2006/relationships/image" Target="../media/image-10-24.png"/><Relationship Id="rId25" Type="http://schemas.openxmlformats.org/officeDocument/2006/relationships/image" Target="../media/image-10-25.png"/><Relationship Id="rId26" Type="http://schemas.openxmlformats.org/officeDocument/2006/relationships/image" Target="../media/image-10-26.png"/><Relationship Id="rId27" Type="http://schemas.openxmlformats.org/officeDocument/2006/relationships/image" Target="../media/image-10-27.png"/><Relationship Id="rId28" Type="http://schemas.openxmlformats.org/officeDocument/2006/relationships/image" Target="../media/image-10-28.png"/><Relationship Id="rId29" Type="http://schemas.openxmlformats.org/officeDocument/2006/relationships/image" Target="../media/image-10-29.png"/><Relationship Id="rId30" Type="http://schemas.openxmlformats.org/officeDocument/2006/relationships/image" Target="../media/image-10-30.png"/><Relationship Id="rId31" Type="http://schemas.openxmlformats.org/officeDocument/2006/relationships/slideLayout" Target="../slideLayouts/slideLayout1.xml"/><Relationship Id="rId3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image" Target="../media/image-11-17.png"/><Relationship Id="rId18" Type="http://schemas.openxmlformats.org/officeDocument/2006/relationships/image" Target="../media/image-11-18.png"/><Relationship Id="rId19" Type="http://schemas.openxmlformats.org/officeDocument/2006/relationships/image" Target="../media/image-11-19.png"/><Relationship Id="rId20" Type="http://schemas.openxmlformats.org/officeDocument/2006/relationships/image" Target="../media/image-11-20.png"/><Relationship Id="rId21" Type="http://schemas.openxmlformats.org/officeDocument/2006/relationships/image" Target="../media/image-11-21.png"/><Relationship Id="rId22" Type="http://schemas.openxmlformats.org/officeDocument/2006/relationships/image" Target="../media/image-11-22.png"/><Relationship Id="rId23" Type="http://schemas.openxmlformats.org/officeDocument/2006/relationships/image" Target="../media/image-11-23.png"/><Relationship Id="rId24" Type="http://schemas.openxmlformats.org/officeDocument/2006/relationships/slideLayout" Target="../slideLayouts/slideLayout1.xml"/><Relationship Id="rId2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slideLayout" Target="../slideLayouts/slideLayout1.xml"/><Relationship Id="rId2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slideLayout" Target="../slideLayouts/slideLayout1.xml"/><Relationship Id="rId2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image" Target="../media/image-4-19.png"/><Relationship Id="rId20" Type="http://schemas.openxmlformats.org/officeDocument/2006/relationships/image" Target="../media/image-4-20.png"/><Relationship Id="rId21" Type="http://schemas.openxmlformats.org/officeDocument/2006/relationships/image" Target="../media/image-4-21.png"/><Relationship Id="rId22" Type="http://schemas.openxmlformats.org/officeDocument/2006/relationships/image" Target="../media/image-4-22.png"/><Relationship Id="rId23" Type="http://schemas.openxmlformats.org/officeDocument/2006/relationships/image" Target="../media/image-4-23.png"/><Relationship Id="rId24" Type="http://schemas.openxmlformats.org/officeDocument/2006/relationships/image" Target="../media/image-4-24.png"/><Relationship Id="rId25" Type="http://schemas.openxmlformats.org/officeDocument/2006/relationships/image" Target="../media/image-4-25.png"/><Relationship Id="rId26" Type="http://schemas.openxmlformats.org/officeDocument/2006/relationships/image" Target="../media/image-4-26.png"/><Relationship Id="rId27" Type="http://schemas.openxmlformats.org/officeDocument/2006/relationships/image" Target="../media/image-4-27.png"/><Relationship Id="rId28" Type="http://schemas.openxmlformats.org/officeDocument/2006/relationships/image" Target="../media/image-4-28.png"/><Relationship Id="rId29" Type="http://schemas.openxmlformats.org/officeDocument/2006/relationships/slideLayout" Target="../slideLayouts/slideLayout1.xml"/><Relationship Id="rId3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slideLayout" Target="../slideLayouts/slideLayout1.xml"/><Relationship Id="rId2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slideLayout" Target="../slideLayouts/slideLayout1.xml"/><Relationship Id="rId1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image" Target="../media/image-7-26.png"/><Relationship Id="rId27" Type="http://schemas.openxmlformats.org/officeDocument/2006/relationships/image" Target="../media/image-7-27.png"/><Relationship Id="rId28" Type="http://schemas.openxmlformats.org/officeDocument/2006/relationships/image" Target="../media/image-7-28.png"/><Relationship Id="rId29" Type="http://schemas.openxmlformats.org/officeDocument/2006/relationships/image" Target="../media/image-7-29.png"/><Relationship Id="rId30" Type="http://schemas.openxmlformats.org/officeDocument/2006/relationships/image" Target="../media/image-7-30.png"/><Relationship Id="rId31" Type="http://schemas.openxmlformats.org/officeDocument/2006/relationships/image" Target="../media/image-7-31.png"/><Relationship Id="rId32" Type="http://schemas.openxmlformats.org/officeDocument/2006/relationships/image" Target="../media/image-7-32.png"/><Relationship Id="rId33" Type="http://schemas.openxmlformats.org/officeDocument/2006/relationships/image" Target="../media/image-7-33.png"/><Relationship Id="rId34" Type="http://schemas.openxmlformats.org/officeDocument/2006/relationships/image" Target="../media/image-7-34.png"/><Relationship Id="rId35" Type="http://schemas.openxmlformats.org/officeDocument/2006/relationships/image" Target="../media/image-7-35.png"/><Relationship Id="rId36" Type="http://schemas.openxmlformats.org/officeDocument/2006/relationships/image" Target="../media/image-7-36.png"/><Relationship Id="rId37" Type="http://schemas.openxmlformats.org/officeDocument/2006/relationships/image" Target="../media/image-7-37.png"/><Relationship Id="rId38" Type="http://schemas.openxmlformats.org/officeDocument/2006/relationships/image" Target="../media/image-7-38.png"/><Relationship Id="rId39" Type="http://schemas.openxmlformats.org/officeDocument/2006/relationships/image" Target="../media/image-7-39.png"/><Relationship Id="rId40" Type="http://schemas.openxmlformats.org/officeDocument/2006/relationships/image" Target="../media/image-7-40.png"/><Relationship Id="rId41" Type="http://schemas.openxmlformats.org/officeDocument/2006/relationships/image" Target="../media/image-7-41.png"/><Relationship Id="rId42" Type="http://schemas.openxmlformats.org/officeDocument/2006/relationships/image" Target="../media/image-7-42.png"/><Relationship Id="rId43" Type="http://schemas.openxmlformats.org/officeDocument/2006/relationships/slideLayout" Target="../slideLayouts/slideLayout1.xml"/><Relationship Id="rId4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slideLayout" Target="../slideLayouts/slideLayout1.xml"/><Relationship Id="rId2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image" Target="../media/image-9-18.png"/><Relationship Id="rId19" Type="http://schemas.openxmlformats.org/officeDocument/2006/relationships/image" Target="../media/image-9-19.png"/><Relationship Id="rId20" Type="http://schemas.openxmlformats.org/officeDocument/2006/relationships/image" Target="../media/image-9-20.png"/><Relationship Id="rId21" Type="http://schemas.openxmlformats.org/officeDocument/2006/relationships/image" Target="../media/image-9-21.png"/><Relationship Id="rId22" Type="http://schemas.openxmlformats.org/officeDocument/2006/relationships/image" Target="../media/image-9-22.png"/><Relationship Id="rId23" Type="http://schemas.openxmlformats.org/officeDocument/2006/relationships/image" Target="../media/image-9-23.png"/><Relationship Id="rId24" Type="http://schemas.openxmlformats.org/officeDocument/2006/relationships/image" Target="../media/image-9-24.png"/><Relationship Id="rId25" Type="http://schemas.openxmlformats.org/officeDocument/2006/relationships/image" Target="../media/image-9-25.png"/><Relationship Id="rId26" Type="http://schemas.openxmlformats.org/officeDocument/2006/relationships/image" Target="../media/image-9-26.png"/><Relationship Id="rId27" Type="http://schemas.openxmlformats.org/officeDocument/2006/relationships/slideLayout" Target="../slideLayouts/slideLayout1.xml"/><Relationship Id="rId2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3"/>
          <a:stretch>
            <a:fillRect/>
          </a:stretch>
        </p:blipFill>
        <p:spPr>
          <a:xfrm>
            <a:off x="1905000" y="1143000"/>
            <a:ext cx="57150" cy="57150"/>
          </a:xfrm>
          <a:prstGeom prst="rect">
            <a:avLst/>
          </a:prstGeom>
        </p:spPr>
      </p:pic>
      <p:pic>
        <p:nvPicPr>
          <p:cNvPr id="5" name="Image 3" descr="preencoded.png">    </p:cNvPr>
          <p:cNvPicPr>
            <a:picLocks noChangeAspect="1"/>
          </p:cNvPicPr>
          <p:nvPr/>
        </p:nvPicPr>
        <p:blipFill>
          <a:blip r:embed="rId4"/>
          <a:stretch>
            <a:fillRect/>
          </a:stretch>
        </p:blipFill>
        <p:spPr>
          <a:xfrm>
            <a:off x="3810000" y="1714500"/>
            <a:ext cx="57150" cy="57150"/>
          </a:xfrm>
          <a:prstGeom prst="rect">
            <a:avLst/>
          </a:prstGeom>
        </p:spPr>
      </p:pic>
      <p:pic>
        <p:nvPicPr>
          <p:cNvPr id="6" name="Image 4" descr="preencoded.png">    </p:cNvPr>
          <p:cNvPicPr>
            <a:picLocks noChangeAspect="1"/>
          </p:cNvPicPr>
          <p:nvPr/>
        </p:nvPicPr>
        <p:blipFill>
          <a:blip r:embed="rId5"/>
          <a:stretch>
            <a:fillRect/>
          </a:stretch>
        </p:blipFill>
        <p:spPr>
          <a:xfrm>
            <a:off x="2381250" y="2857500"/>
            <a:ext cx="57150" cy="57150"/>
          </a:xfrm>
          <a:prstGeom prst="rect">
            <a:avLst/>
          </a:prstGeom>
        </p:spPr>
      </p:pic>
      <p:pic>
        <p:nvPicPr>
          <p:cNvPr id="7" name="Image 5" descr="preencoded.png">    </p:cNvPr>
          <p:cNvPicPr>
            <a:picLocks noChangeAspect="1"/>
          </p:cNvPicPr>
          <p:nvPr/>
        </p:nvPicPr>
        <p:blipFill>
          <a:blip r:embed="rId6"/>
          <a:stretch>
            <a:fillRect/>
          </a:stretch>
        </p:blipFill>
        <p:spPr>
          <a:xfrm>
            <a:off x="3333750" y="3810000"/>
            <a:ext cx="57150" cy="57150"/>
          </a:xfrm>
          <a:prstGeom prst="rect">
            <a:avLst/>
          </a:prstGeom>
        </p:spPr>
      </p:pic>
      <p:pic>
        <p:nvPicPr>
          <p:cNvPr id="8" name="Image 6" descr="preencoded.png">    </p:cNvPr>
          <p:cNvPicPr>
            <a:picLocks noChangeAspect="1"/>
          </p:cNvPicPr>
          <p:nvPr/>
        </p:nvPicPr>
        <p:blipFill>
          <a:blip r:embed="rId7"/>
          <a:stretch>
            <a:fillRect/>
          </a:stretch>
        </p:blipFill>
        <p:spPr>
          <a:xfrm>
            <a:off x="1905000" y="4762500"/>
            <a:ext cx="57150" cy="57150"/>
          </a:xfrm>
          <a:prstGeom prst="rect">
            <a:avLst/>
          </a:prstGeom>
        </p:spPr>
      </p:pic>
      <p:pic>
        <p:nvPicPr>
          <p:cNvPr id="9" name="Image 7" descr="preencoded.png">    </p:cNvPr>
          <p:cNvPicPr>
            <a:picLocks noChangeAspect="1"/>
          </p:cNvPicPr>
          <p:nvPr/>
        </p:nvPicPr>
        <p:blipFill>
          <a:blip r:embed="rId8"/>
          <a:stretch>
            <a:fillRect/>
          </a:stretch>
        </p:blipFill>
        <p:spPr>
          <a:xfrm>
            <a:off x="8572500" y="1428750"/>
            <a:ext cx="57150" cy="57150"/>
          </a:xfrm>
          <a:prstGeom prst="rect">
            <a:avLst/>
          </a:prstGeom>
        </p:spPr>
      </p:pic>
      <p:pic>
        <p:nvPicPr>
          <p:cNvPr id="10" name="Image 8" descr="preencoded.png">    </p:cNvPr>
          <p:cNvPicPr>
            <a:picLocks noChangeAspect="1"/>
          </p:cNvPicPr>
          <p:nvPr/>
        </p:nvPicPr>
        <p:blipFill>
          <a:blip r:embed="rId9"/>
          <a:stretch>
            <a:fillRect/>
          </a:stretch>
        </p:blipFill>
        <p:spPr>
          <a:xfrm>
            <a:off x="9525000" y="2381250"/>
            <a:ext cx="57150" cy="57150"/>
          </a:xfrm>
          <a:prstGeom prst="rect">
            <a:avLst/>
          </a:prstGeom>
        </p:spPr>
      </p:pic>
      <p:pic>
        <p:nvPicPr>
          <p:cNvPr id="11" name="Image 9" descr="preencoded.png">    </p:cNvPr>
          <p:cNvPicPr>
            <a:picLocks noChangeAspect="1"/>
          </p:cNvPicPr>
          <p:nvPr/>
        </p:nvPicPr>
        <p:blipFill>
          <a:blip r:embed="rId10"/>
          <a:stretch>
            <a:fillRect/>
          </a:stretch>
        </p:blipFill>
        <p:spPr>
          <a:xfrm>
            <a:off x="9048750" y="3810000"/>
            <a:ext cx="57150" cy="57150"/>
          </a:xfrm>
          <a:prstGeom prst="rect">
            <a:avLst/>
          </a:prstGeom>
        </p:spPr>
      </p:pic>
      <p:pic>
        <p:nvPicPr>
          <p:cNvPr id="12" name="Image 10" descr="preencoded.png">    </p:cNvPr>
          <p:cNvPicPr>
            <a:picLocks noChangeAspect="1"/>
          </p:cNvPicPr>
          <p:nvPr/>
        </p:nvPicPr>
        <p:blipFill>
          <a:blip r:embed="rId11"/>
          <a:stretch>
            <a:fillRect/>
          </a:stretch>
        </p:blipFill>
        <p:spPr>
          <a:xfrm>
            <a:off x="10001250" y="4953000"/>
            <a:ext cx="57150" cy="57150"/>
          </a:xfrm>
          <a:prstGeom prst="rect">
            <a:avLst/>
          </a:prstGeom>
        </p:spPr>
      </p:pic>
      <p:pic>
        <p:nvPicPr>
          <p:cNvPr id="13" name="Image 11" descr="preencoded.png">    </p:cNvPr>
          <p:cNvPicPr>
            <a:picLocks noChangeAspect="1"/>
          </p:cNvPicPr>
          <p:nvPr/>
        </p:nvPicPr>
        <p:blipFill>
          <a:blip r:embed="rId12"/>
          <a:stretch>
            <a:fillRect/>
          </a:stretch>
        </p:blipFill>
        <p:spPr>
          <a:xfrm>
            <a:off x="1932748" y="1171647"/>
            <a:ext cx="1849572" cy="335218"/>
          </a:xfrm>
          <a:prstGeom prst="rect">
            <a:avLst/>
          </a:prstGeom>
        </p:spPr>
      </p:pic>
      <p:pic>
        <p:nvPicPr>
          <p:cNvPr id="14" name="Image 12" descr="preencoded.png">    </p:cNvPr>
          <p:cNvPicPr>
            <a:picLocks noChangeAspect="1"/>
          </p:cNvPicPr>
          <p:nvPr/>
        </p:nvPicPr>
        <p:blipFill>
          <a:blip r:embed="rId13"/>
          <a:stretch>
            <a:fillRect/>
          </a:stretch>
        </p:blipFill>
        <p:spPr>
          <a:xfrm>
            <a:off x="3837343" y="1373450"/>
            <a:ext cx="1382532" cy="378988"/>
          </a:xfrm>
          <a:prstGeom prst="rect">
            <a:avLst/>
          </a:prstGeom>
        </p:spPr>
      </p:pic>
      <p:pic>
        <p:nvPicPr>
          <p:cNvPr id="15" name="Image 13" descr="preencoded.png">    </p:cNvPr>
          <p:cNvPicPr>
            <a:picLocks noChangeAspect="1"/>
          </p:cNvPicPr>
          <p:nvPr/>
        </p:nvPicPr>
        <p:blipFill>
          <a:blip r:embed="rId14"/>
          <a:stretch>
            <a:fillRect/>
          </a:stretch>
        </p:blipFill>
        <p:spPr>
          <a:xfrm>
            <a:off x="2406457" y="2887470"/>
            <a:ext cx="680254" cy="680254"/>
          </a:xfrm>
          <a:prstGeom prst="rect">
            <a:avLst/>
          </a:prstGeom>
        </p:spPr>
      </p:pic>
      <p:pic>
        <p:nvPicPr>
          <p:cNvPr id="16" name="Image 14" descr="preencoded.png">    </p:cNvPr>
          <p:cNvPicPr>
            <a:picLocks noChangeAspect="1"/>
          </p:cNvPicPr>
          <p:nvPr/>
        </p:nvPicPr>
        <p:blipFill>
          <a:blip r:embed="rId15"/>
          <a:stretch>
            <a:fillRect/>
          </a:stretch>
        </p:blipFill>
        <p:spPr>
          <a:xfrm>
            <a:off x="8597707" y="1458720"/>
            <a:ext cx="680254" cy="680254"/>
          </a:xfrm>
          <a:prstGeom prst="rect">
            <a:avLst/>
          </a:prstGeom>
        </p:spPr>
      </p:pic>
      <p:pic>
        <p:nvPicPr>
          <p:cNvPr id="17" name="Image 15" descr="preencoded.png">    </p:cNvPr>
          <p:cNvPicPr>
            <a:picLocks noChangeAspect="1"/>
          </p:cNvPicPr>
          <p:nvPr/>
        </p:nvPicPr>
        <p:blipFill>
          <a:blip r:embed="rId16"/>
          <a:stretch>
            <a:fillRect/>
          </a:stretch>
        </p:blipFill>
        <p:spPr>
          <a:xfrm>
            <a:off x="9552343" y="2040200"/>
            <a:ext cx="1382532" cy="378988"/>
          </a:xfrm>
          <a:prstGeom prst="rect">
            <a:avLst/>
          </a:prstGeom>
        </p:spPr>
      </p:pic>
      <p:pic>
        <p:nvPicPr>
          <p:cNvPr id="18" name="Image 16" descr="preencoded.png">    </p:cNvPr>
          <p:cNvPicPr>
            <a:picLocks noChangeAspect="1"/>
          </p:cNvPicPr>
          <p:nvPr/>
        </p:nvPicPr>
        <p:blipFill>
          <a:blip r:embed="rId17"/>
          <a:stretch>
            <a:fillRect/>
          </a:stretch>
        </p:blipFill>
        <p:spPr>
          <a:xfrm>
            <a:off x="9075312" y="3839021"/>
            <a:ext cx="867283" cy="411176"/>
          </a:xfrm>
          <a:prstGeom prst="rect">
            <a:avLst/>
          </a:prstGeom>
        </p:spPr>
      </p:pic>
      <p:pic>
        <p:nvPicPr>
          <p:cNvPr id="19" name="Image 17" descr="preencoded.png">    </p:cNvPr>
          <p:cNvPicPr>
            <a:picLocks noChangeAspect="1"/>
          </p:cNvPicPr>
          <p:nvPr/>
        </p:nvPicPr>
        <p:blipFill>
          <a:blip r:embed="rId18"/>
          <a:stretch>
            <a:fillRect/>
          </a:stretch>
        </p:blipFill>
        <p:spPr>
          <a:xfrm>
            <a:off x="1524000" y="1162050"/>
            <a:ext cx="9144000" cy="1981200"/>
          </a:xfrm>
          <a:prstGeom prst="rect">
            <a:avLst/>
          </a:prstGeom>
        </p:spPr>
      </p:pic>
      <p:pic>
        <p:nvPicPr>
          <p:cNvPr id="20" name="Image 18" descr="preencoded.png">    </p:cNvPr>
          <p:cNvPicPr>
            <a:picLocks noChangeAspect="1"/>
          </p:cNvPicPr>
          <p:nvPr/>
        </p:nvPicPr>
        <p:blipFill>
          <a:blip r:embed="rId19"/>
          <a:stretch>
            <a:fillRect/>
          </a:stretch>
        </p:blipFill>
        <p:spPr>
          <a:xfrm>
            <a:off x="5029200" y="3676650"/>
            <a:ext cx="609600" cy="609600"/>
          </a:xfrm>
          <a:prstGeom prst="rect">
            <a:avLst/>
          </a:prstGeom>
        </p:spPr>
      </p:pic>
      <p:pic>
        <p:nvPicPr>
          <p:cNvPr id="21" name="Image 19" descr="preencoded.png">    </p:cNvPr>
          <p:cNvPicPr>
            <a:picLocks noChangeAspect="1"/>
          </p:cNvPicPr>
          <p:nvPr/>
        </p:nvPicPr>
        <p:blipFill>
          <a:blip r:embed="rId20"/>
          <a:stretch>
            <a:fillRect/>
          </a:stretch>
        </p:blipFill>
        <p:spPr>
          <a:xfrm>
            <a:off x="5791200" y="3676650"/>
            <a:ext cx="609600" cy="609600"/>
          </a:xfrm>
          <a:prstGeom prst="rect">
            <a:avLst/>
          </a:prstGeom>
        </p:spPr>
      </p:pic>
      <p:pic>
        <p:nvPicPr>
          <p:cNvPr id="22" name="Image 20" descr="preencoded.png">    </p:cNvPr>
          <p:cNvPicPr>
            <a:picLocks noChangeAspect="1"/>
          </p:cNvPicPr>
          <p:nvPr/>
        </p:nvPicPr>
        <p:blipFill>
          <a:blip r:embed="rId21"/>
          <a:stretch>
            <a:fillRect/>
          </a:stretch>
        </p:blipFill>
        <p:spPr>
          <a:xfrm>
            <a:off x="6553200" y="3676650"/>
            <a:ext cx="609600" cy="609600"/>
          </a:xfrm>
          <a:prstGeom prst="rect">
            <a:avLst/>
          </a:prstGeom>
        </p:spPr>
      </p:pic>
      <p:pic>
        <p:nvPicPr>
          <p:cNvPr id="23" name="Image 21" descr="preencoded.png">    </p:cNvPr>
          <p:cNvPicPr>
            <a:picLocks noChangeAspect="1"/>
          </p:cNvPicPr>
          <p:nvPr/>
        </p:nvPicPr>
        <p:blipFill>
          <a:blip r:embed="rId22"/>
          <a:stretch>
            <a:fillRect/>
          </a:stretch>
        </p:blipFill>
        <p:spPr>
          <a:xfrm>
            <a:off x="3971925" y="4591050"/>
            <a:ext cx="285750" cy="342900"/>
          </a:xfrm>
          <a:prstGeom prst="rect">
            <a:avLst/>
          </a:prstGeom>
        </p:spPr>
      </p:pic>
      <p:pic>
        <p:nvPicPr>
          <p:cNvPr id="24" name="Image 22" descr="preencoded.png">    </p:cNvPr>
          <p:cNvPicPr>
            <a:picLocks noChangeAspect="1"/>
          </p:cNvPicPr>
          <p:nvPr/>
        </p:nvPicPr>
        <p:blipFill>
          <a:blip r:embed="rId23"/>
          <a:stretch>
            <a:fillRect/>
          </a:stretch>
        </p:blipFill>
        <p:spPr>
          <a:xfrm>
            <a:off x="5972175" y="4591050"/>
            <a:ext cx="247650" cy="342900"/>
          </a:xfrm>
          <a:prstGeom prst="rect">
            <a:avLst/>
          </a:prstGeom>
        </p:spPr>
      </p:pic>
      <p:pic>
        <p:nvPicPr>
          <p:cNvPr id="25" name="Image 23" descr="preencoded.png">    </p:cNvPr>
          <p:cNvPicPr>
            <a:picLocks noChangeAspect="1"/>
          </p:cNvPicPr>
          <p:nvPr/>
        </p:nvPicPr>
        <p:blipFill>
          <a:blip r:embed="rId24"/>
          <a:stretch>
            <a:fillRect/>
          </a:stretch>
        </p:blipFill>
        <p:spPr>
          <a:xfrm>
            <a:off x="7967662" y="4591050"/>
            <a:ext cx="219075" cy="342900"/>
          </a:xfrm>
          <a:prstGeom prst="rect">
            <a:avLst/>
          </a:prstGeom>
        </p:spPr>
      </p:pic>
      <p:pic>
        <p:nvPicPr>
          <p:cNvPr id="26" name="Image 24" descr="preencoded.png">    </p:cNvPr>
          <p:cNvPicPr>
            <a:picLocks noChangeAspect="1"/>
          </p:cNvPicPr>
          <p:nvPr/>
        </p:nvPicPr>
        <p:blipFill>
          <a:blip r:embed="rId25"/>
          <a:stretch>
            <a:fillRect/>
          </a:stretch>
        </p:blipFill>
        <p:spPr>
          <a:xfrm>
            <a:off x="5295900" y="5981700"/>
            <a:ext cx="1600200" cy="495300"/>
          </a:xfrm>
          <a:prstGeom prst="rect">
            <a:avLst/>
          </a:prstGeom>
        </p:spPr>
      </p:pic>
      <p:pic>
        <p:nvPicPr>
          <p:cNvPr id="27" name="Image 25" descr="preencoded.png">    </p:cNvPr>
          <p:cNvPicPr>
            <a:picLocks noChangeAspect="1"/>
          </p:cNvPicPr>
          <p:nvPr/>
        </p:nvPicPr>
        <p:blipFill>
          <a:blip r:embed="rId26"/>
          <a:stretch>
            <a:fillRect/>
          </a:stretch>
        </p:blipFill>
        <p:spPr>
          <a:xfrm>
            <a:off x="11385500" y="6610350"/>
            <a:ext cx="749350" cy="190500"/>
          </a:xfrm>
          <a:prstGeom prst="rect">
            <a:avLst/>
          </a:prstGeom>
        </p:spPr>
      </p:pic>
      <p:sp>
        <p:nvSpPr>
          <p:cNvPr id="28" name="Text 0"/>
          <p:cNvSpPr/>
          <p:nvPr/>
        </p:nvSpPr>
        <p:spPr>
          <a:xfrm>
            <a:off x="1828800" y="1466850"/>
            <a:ext cx="8534400" cy="914400"/>
          </a:xfrm>
          <a:prstGeom prst="rect">
            <a:avLst/>
          </a:prstGeom>
          <a:noFill/>
          <a:ln/>
        </p:spPr>
        <p:txBody>
          <a:bodyPr wrap="square" lIns="0" tIns="0" rIns="0" bIns="0" rtlCol="0" anchor="t" vert="horz"/>
          <a:lstStyle/>
          <a:p>
            <a:pPr algn="ctr" indent="0" marL="0">
              <a:lnSpc>
                <a:spcPts val="3600"/>
              </a:lnSpc>
              <a:buNone/>
            </a:pPr>
            <a:r>
              <a:rPr lang="en-US" sz="3600" b="1" dirty="0">
                <a:solidFill>
                  <a:srgbClr val="FFFFFF"/>
                </a:solidFill>
                <a:latin typeface="ui-sans-serif" pitchFamily="34" charset="0"/>
                <a:ea typeface="ui-sans-serif" pitchFamily="34" charset="-122"/>
                <a:cs typeface="ui-sans-serif" pitchFamily="34" charset="-120"/>
              </a:rPr>
              <a:t>全球智能体（AI Agent）产业发展与开源生态综合研究报告</a:t>
            </a:r>
            <a:endParaRPr lang="en-US" sz="3600" dirty="0"/>
          </a:p>
        </p:txBody>
      </p:sp>
      <p:sp>
        <p:nvSpPr>
          <p:cNvPr id="29" name="Text 1"/>
          <p:cNvSpPr/>
          <p:nvPr/>
        </p:nvSpPr>
        <p:spPr>
          <a:xfrm>
            <a:off x="1828800" y="2533650"/>
            <a:ext cx="8534400" cy="304800"/>
          </a:xfrm>
          <a:prstGeom prst="rect">
            <a:avLst/>
          </a:prstGeom>
          <a:noFill/>
          <a:ln/>
        </p:spPr>
        <p:txBody>
          <a:bodyPr wrap="square" lIns="0" tIns="0" rIns="0" bIns="0" rtlCol="0" anchor="t" vert="horz"/>
          <a:lstStyle/>
          <a:p>
            <a:pPr algn="ctr" indent="0" marL="0">
              <a:lnSpc>
                <a:spcPts val="2400"/>
              </a:lnSpc>
              <a:buNone/>
            </a:pPr>
            <a:r>
              <a:rPr lang="en-US" sz="1800" b="1" dirty="0">
                <a:solidFill>
                  <a:srgbClr val="93C5FD"/>
                </a:solidFill>
                <a:latin typeface="ui-sans-serif" pitchFamily="34" charset="0"/>
                <a:ea typeface="ui-sans-serif" pitchFamily="34" charset="-122"/>
                <a:cs typeface="ui-sans-serif" pitchFamily="34" charset="-120"/>
              </a:rPr>
              <a:t>2026年产品发展方向与趋势展望</a:t>
            </a:r>
            <a:endParaRPr lang="en-US" sz="1800" dirty="0"/>
          </a:p>
        </p:txBody>
      </p:sp>
      <p:sp>
        <p:nvSpPr>
          <p:cNvPr id="30" name="Text 2"/>
          <p:cNvSpPr/>
          <p:nvPr/>
        </p:nvSpPr>
        <p:spPr>
          <a:xfrm>
            <a:off x="3352800" y="5010150"/>
            <a:ext cx="15240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D1D5DB"/>
                </a:solidFill>
                <a:latin typeface="ui-sans-serif" pitchFamily="34" charset="0"/>
                <a:ea typeface="ui-sans-serif" pitchFamily="34" charset="-122"/>
                <a:cs typeface="ui-sans-serif" pitchFamily="34" charset="-120"/>
              </a:rPr>
              <a:t>产业发展</a:t>
            </a:r>
            <a:endParaRPr lang="en-US" sz="1200" dirty="0"/>
          </a:p>
        </p:txBody>
      </p:sp>
      <p:sp>
        <p:nvSpPr>
          <p:cNvPr id="31" name="Text 3"/>
          <p:cNvSpPr/>
          <p:nvPr/>
        </p:nvSpPr>
        <p:spPr>
          <a:xfrm>
            <a:off x="5334000" y="5010150"/>
            <a:ext cx="15240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D1D5DB"/>
                </a:solidFill>
                <a:latin typeface="ui-sans-serif" pitchFamily="34" charset="0"/>
                <a:ea typeface="ui-sans-serif" pitchFamily="34" charset="-122"/>
                <a:cs typeface="ui-sans-serif" pitchFamily="34" charset="-120"/>
              </a:rPr>
              <a:t>开源生态</a:t>
            </a:r>
            <a:endParaRPr lang="en-US" sz="1200" dirty="0"/>
          </a:p>
        </p:txBody>
      </p:sp>
      <p:sp>
        <p:nvSpPr>
          <p:cNvPr id="32" name="Text 4"/>
          <p:cNvSpPr/>
          <p:nvPr/>
        </p:nvSpPr>
        <p:spPr>
          <a:xfrm>
            <a:off x="7315200" y="5010150"/>
            <a:ext cx="15240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D1D5DB"/>
                </a:solidFill>
                <a:latin typeface="ui-sans-serif" pitchFamily="34" charset="0"/>
                <a:ea typeface="ui-sans-serif" pitchFamily="34" charset="-122"/>
                <a:cs typeface="ui-sans-serif" pitchFamily="34" charset="-120"/>
              </a:rPr>
              <a:t>未来趋势</a:t>
            </a:r>
            <a:endParaRPr lang="en-US" sz="1200" dirty="0"/>
          </a:p>
        </p:txBody>
      </p:sp>
      <p:sp>
        <p:nvSpPr>
          <p:cNvPr id="33" name="Text 5"/>
          <p:cNvSpPr/>
          <p:nvPr/>
        </p:nvSpPr>
        <p:spPr>
          <a:xfrm>
            <a:off x="5524500" y="6096000"/>
            <a:ext cx="1371600" cy="266700"/>
          </a:xfrm>
          <a:prstGeom prst="rect">
            <a:avLst/>
          </a:prstGeom>
          <a:noFill/>
          <a:ln/>
        </p:spPr>
        <p:txBody>
          <a:bodyPr wrap="square" lIns="0" tIns="0" rIns="0" bIns="0" rtlCol="0" anchor="t" vert="horz"/>
          <a:lstStyle/>
          <a:p>
            <a:pPr indent="0" marL="0">
              <a:lnSpc>
                <a:spcPts val="2100"/>
              </a:lnSpc>
              <a:buNone/>
            </a:pPr>
            <a:r>
              <a:rPr lang="en-US" sz="1500" dirty="0">
                <a:solidFill>
                  <a:srgbClr val="E5E7EB"/>
                </a:solidFill>
                <a:latin typeface="ui-sans-serif" pitchFamily="34" charset="0"/>
                <a:ea typeface="ui-sans-serif" pitchFamily="34" charset="-122"/>
                <a:cs typeface="ui-sans-serif" pitchFamily="34" charset="-120"/>
              </a:rPr>
              <a:t>报告人：</a:t>
            </a:r>
            <a:pPr indent="0" marL="0">
              <a:lnSpc>
                <a:spcPts val="2100"/>
              </a:lnSpc>
              <a:buNone/>
            </a:pPr>
            <a:r>
              <a:rPr lang="en-US" sz="1500" b="1" dirty="0">
                <a:solidFill>
                  <a:srgbClr val="FFFFFF"/>
                </a:solidFill>
                <a:latin typeface="ui-sans-serif" pitchFamily="34" charset="0"/>
                <a:ea typeface="ui-sans-serif" pitchFamily="34" charset="-122"/>
                <a:cs typeface="ui-sans-serif" pitchFamily="34" charset="-120"/>
              </a:rPr>
              <a:t>陈松</a:t>
            </a:r>
            <a:endParaRPr lang="en-US" sz="1500" dirty="0"/>
          </a:p>
        </p:txBody>
      </p:sp>
      <p:sp>
        <p:nvSpPr>
          <p:cNvPr id="34" name="Text 6"/>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7124700"/>
          </a:xfrm>
          <a:prstGeom prst="rect">
            <a:avLst/>
          </a:prstGeom>
        </p:spPr>
      </p:pic>
      <p:pic>
        <p:nvPicPr>
          <p:cNvPr id="3" name="Image 1" descr="preencoded.png">    </p:cNvPr>
          <p:cNvPicPr>
            <a:picLocks noChangeAspect="1"/>
          </p:cNvPicPr>
          <p:nvPr/>
        </p:nvPicPr>
        <p:blipFill>
          <a:blip r:embed="rId2"/>
          <a:stretch>
            <a:fillRect/>
          </a:stretch>
        </p:blipFill>
        <p:spPr>
          <a:xfrm>
            <a:off x="381000" y="1333500"/>
            <a:ext cx="5600700" cy="1638300"/>
          </a:xfrm>
          <a:prstGeom prst="rect">
            <a:avLst/>
          </a:prstGeom>
        </p:spPr>
      </p:pic>
      <p:pic>
        <p:nvPicPr>
          <p:cNvPr id="4" name="Image 2" descr="preencoded.png">    </p:cNvPr>
          <p:cNvPicPr>
            <a:picLocks noChangeAspect="1"/>
          </p:cNvPicPr>
          <p:nvPr/>
        </p:nvPicPr>
        <p:blipFill>
          <a:blip r:embed="rId3"/>
          <a:stretch>
            <a:fillRect/>
          </a:stretch>
        </p:blipFill>
        <p:spPr>
          <a:xfrm>
            <a:off x="571500" y="1524000"/>
            <a:ext cx="457200" cy="533400"/>
          </a:xfrm>
          <a:prstGeom prst="rect">
            <a:avLst/>
          </a:prstGeom>
        </p:spPr>
      </p:pic>
      <p:pic>
        <p:nvPicPr>
          <p:cNvPr id="5" name="Image 3" descr="preencoded.png">    </p:cNvPr>
          <p:cNvPicPr>
            <a:picLocks noChangeAspect="1"/>
          </p:cNvPicPr>
          <p:nvPr/>
        </p:nvPicPr>
        <p:blipFill>
          <a:blip r:embed="rId4"/>
          <a:stretch>
            <a:fillRect/>
          </a:stretch>
        </p:blipFill>
        <p:spPr>
          <a:xfrm>
            <a:off x="685800" y="1638300"/>
            <a:ext cx="228600" cy="304800"/>
          </a:xfrm>
          <a:prstGeom prst="rect">
            <a:avLst/>
          </a:prstGeom>
        </p:spPr>
      </p:pic>
      <p:pic>
        <p:nvPicPr>
          <p:cNvPr id="6" name="Image 4" descr="preencoded.png">    </p:cNvPr>
          <p:cNvPicPr>
            <a:picLocks noChangeAspect="1"/>
          </p:cNvPicPr>
          <p:nvPr/>
        </p:nvPicPr>
        <p:blipFill>
          <a:blip r:embed="rId5"/>
          <a:stretch>
            <a:fillRect/>
          </a:stretch>
        </p:blipFill>
        <p:spPr>
          <a:xfrm>
            <a:off x="1181100" y="2438400"/>
            <a:ext cx="4610100" cy="342900"/>
          </a:xfrm>
          <a:prstGeom prst="rect">
            <a:avLst/>
          </a:prstGeom>
        </p:spPr>
      </p:pic>
      <p:pic>
        <p:nvPicPr>
          <p:cNvPr id="7" name="Image 5" descr="preencoded.png">    </p:cNvPr>
          <p:cNvPicPr>
            <a:picLocks noChangeAspect="1"/>
          </p:cNvPicPr>
          <p:nvPr/>
        </p:nvPicPr>
        <p:blipFill>
          <a:blip r:embed="rId6"/>
          <a:stretch>
            <a:fillRect/>
          </a:stretch>
        </p:blipFill>
        <p:spPr>
          <a:xfrm>
            <a:off x="1257300" y="2533650"/>
            <a:ext cx="104775" cy="133350"/>
          </a:xfrm>
          <a:prstGeom prst="rect">
            <a:avLst/>
          </a:prstGeom>
        </p:spPr>
      </p:pic>
      <p:pic>
        <p:nvPicPr>
          <p:cNvPr id="8" name="Image 6" descr="preencoded.png">    </p:cNvPr>
          <p:cNvPicPr>
            <a:picLocks noChangeAspect="1"/>
          </p:cNvPicPr>
          <p:nvPr/>
        </p:nvPicPr>
        <p:blipFill>
          <a:blip r:embed="rId7"/>
          <a:stretch>
            <a:fillRect/>
          </a:stretch>
        </p:blipFill>
        <p:spPr>
          <a:xfrm>
            <a:off x="6210300" y="1333500"/>
            <a:ext cx="5600700" cy="1638300"/>
          </a:xfrm>
          <a:prstGeom prst="rect">
            <a:avLst/>
          </a:prstGeom>
        </p:spPr>
      </p:pic>
      <p:pic>
        <p:nvPicPr>
          <p:cNvPr id="9" name="Image 7" descr="preencoded.png">    </p:cNvPr>
          <p:cNvPicPr>
            <a:picLocks noChangeAspect="1"/>
          </p:cNvPicPr>
          <p:nvPr/>
        </p:nvPicPr>
        <p:blipFill>
          <a:blip r:embed="rId8"/>
          <a:stretch>
            <a:fillRect/>
          </a:stretch>
        </p:blipFill>
        <p:spPr>
          <a:xfrm>
            <a:off x="6400800" y="1524000"/>
            <a:ext cx="485775" cy="533400"/>
          </a:xfrm>
          <a:prstGeom prst="rect">
            <a:avLst/>
          </a:prstGeom>
        </p:spPr>
      </p:pic>
      <p:pic>
        <p:nvPicPr>
          <p:cNvPr id="10" name="Image 8" descr="preencoded.png">    </p:cNvPr>
          <p:cNvPicPr>
            <a:picLocks noChangeAspect="1"/>
          </p:cNvPicPr>
          <p:nvPr/>
        </p:nvPicPr>
        <p:blipFill>
          <a:blip r:embed="rId9"/>
          <a:stretch>
            <a:fillRect/>
          </a:stretch>
        </p:blipFill>
        <p:spPr>
          <a:xfrm>
            <a:off x="6515100" y="1638300"/>
            <a:ext cx="257175" cy="304800"/>
          </a:xfrm>
          <a:prstGeom prst="rect">
            <a:avLst/>
          </a:prstGeom>
        </p:spPr>
      </p:pic>
      <p:pic>
        <p:nvPicPr>
          <p:cNvPr id="11" name="Image 9" descr="preencoded.png">    </p:cNvPr>
          <p:cNvPicPr>
            <a:picLocks noChangeAspect="1"/>
          </p:cNvPicPr>
          <p:nvPr/>
        </p:nvPicPr>
        <p:blipFill>
          <a:blip r:embed="rId10"/>
          <a:stretch>
            <a:fillRect/>
          </a:stretch>
        </p:blipFill>
        <p:spPr>
          <a:xfrm>
            <a:off x="7038975" y="2438400"/>
            <a:ext cx="4581525" cy="342900"/>
          </a:xfrm>
          <a:prstGeom prst="rect">
            <a:avLst/>
          </a:prstGeom>
        </p:spPr>
      </p:pic>
      <p:pic>
        <p:nvPicPr>
          <p:cNvPr id="12" name="Image 10" descr="preencoded.png">    </p:cNvPr>
          <p:cNvPicPr>
            <a:picLocks noChangeAspect="1"/>
          </p:cNvPicPr>
          <p:nvPr/>
        </p:nvPicPr>
        <p:blipFill>
          <a:blip r:embed="rId11"/>
          <a:stretch>
            <a:fillRect/>
          </a:stretch>
        </p:blipFill>
        <p:spPr>
          <a:xfrm>
            <a:off x="7115175" y="2533650"/>
            <a:ext cx="104775" cy="133350"/>
          </a:xfrm>
          <a:prstGeom prst="rect">
            <a:avLst/>
          </a:prstGeom>
        </p:spPr>
      </p:pic>
      <p:pic>
        <p:nvPicPr>
          <p:cNvPr id="13" name="Image 11" descr="preencoded.png">    </p:cNvPr>
          <p:cNvPicPr>
            <a:picLocks noChangeAspect="1"/>
          </p:cNvPicPr>
          <p:nvPr/>
        </p:nvPicPr>
        <p:blipFill>
          <a:blip r:embed="rId12"/>
          <a:stretch>
            <a:fillRect/>
          </a:stretch>
        </p:blipFill>
        <p:spPr>
          <a:xfrm>
            <a:off x="381000" y="3200400"/>
            <a:ext cx="5600700" cy="1828800"/>
          </a:xfrm>
          <a:prstGeom prst="rect">
            <a:avLst/>
          </a:prstGeom>
        </p:spPr>
      </p:pic>
      <p:pic>
        <p:nvPicPr>
          <p:cNvPr id="14" name="Image 12" descr="preencoded.png">    </p:cNvPr>
          <p:cNvPicPr>
            <a:picLocks noChangeAspect="1"/>
          </p:cNvPicPr>
          <p:nvPr/>
        </p:nvPicPr>
        <p:blipFill>
          <a:blip r:embed="rId13"/>
          <a:stretch>
            <a:fillRect/>
          </a:stretch>
        </p:blipFill>
        <p:spPr>
          <a:xfrm>
            <a:off x="571500" y="3390900"/>
            <a:ext cx="514350" cy="533400"/>
          </a:xfrm>
          <a:prstGeom prst="rect">
            <a:avLst/>
          </a:prstGeom>
        </p:spPr>
      </p:pic>
      <p:pic>
        <p:nvPicPr>
          <p:cNvPr id="15" name="Image 13" descr="preencoded.png">    </p:cNvPr>
          <p:cNvPicPr>
            <a:picLocks noChangeAspect="1"/>
          </p:cNvPicPr>
          <p:nvPr/>
        </p:nvPicPr>
        <p:blipFill>
          <a:blip r:embed="rId14"/>
          <a:stretch>
            <a:fillRect/>
          </a:stretch>
        </p:blipFill>
        <p:spPr>
          <a:xfrm>
            <a:off x="685800" y="3505200"/>
            <a:ext cx="285750" cy="304800"/>
          </a:xfrm>
          <a:prstGeom prst="rect">
            <a:avLst/>
          </a:prstGeom>
        </p:spPr>
      </p:pic>
      <p:pic>
        <p:nvPicPr>
          <p:cNvPr id="16" name="Image 14" descr="preencoded.png">    </p:cNvPr>
          <p:cNvPicPr>
            <a:picLocks noChangeAspect="1"/>
          </p:cNvPicPr>
          <p:nvPr/>
        </p:nvPicPr>
        <p:blipFill>
          <a:blip r:embed="rId15"/>
          <a:stretch>
            <a:fillRect/>
          </a:stretch>
        </p:blipFill>
        <p:spPr>
          <a:xfrm>
            <a:off x="1238250" y="4305300"/>
            <a:ext cx="4552950" cy="342900"/>
          </a:xfrm>
          <a:prstGeom prst="rect">
            <a:avLst/>
          </a:prstGeom>
        </p:spPr>
      </p:pic>
      <p:pic>
        <p:nvPicPr>
          <p:cNvPr id="17" name="Image 15" descr="preencoded.png">    </p:cNvPr>
          <p:cNvPicPr>
            <a:picLocks noChangeAspect="1"/>
          </p:cNvPicPr>
          <p:nvPr/>
        </p:nvPicPr>
        <p:blipFill>
          <a:blip r:embed="rId16"/>
          <a:stretch>
            <a:fillRect/>
          </a:stretch>
        </p:blipFill>
        <p:spPr>
          <a:xfrm>
            <a:off x="1314450" y="4400550"/>
            <a:ext cx="104775" cy="133350"/>
          </a:xfrm>
          <a:prstGeom prst="rect">
            <a:avLst/>
          </a:prstGeom>
        </p:spPr>
      </p:pic>
      <p:pic>
        <p:nvPicPr>
          <p:cNvPr id="18" name="Image 16" descr="preencoded.png">    </p:cNvPr>
          <p:cNvPicPr>
            <a:picLocks noChangeAspect="1"/>
          </p:cNvPicPr>
          <p:nvPr/>
        </p:nvPicPr>
        <p:blipFill>
          <a:blip r:embed="rId17"/>
          <a:stretch>
            <a:fillRect/>
          </a:stretch>
        </p:blipFill>
        <p:spPr>
          <a:xfrm>
            <a:off x="6210300" y="3200400"/>
            <a:ext cx="5600700" cy="1828800"/>
          </a:xfrm>
          <a:prstGeom prst="rect">
            <a:avLst/>
          </a:prstGeom>
        </p:spPr>
      </p:pic>
      <p:pic>
        <p:nvPicPr>
          <p:cNvPr id="19" name="Image 17" descr="preencoded.png">    </p:cNvPr>
          <p:cNvPicPr>
            <a:picLocks noChangeAspect="1"/>
          </p:cNvPicPr>
          <p:nvPr/>
        </p:nvPicPr>
        <p:blipFill>
          <a:blip r:embed="rId18"/>
          <a:stretch>
            <a:fillRect/>
          </a:stretch>
        </p:blipFill>
        <p:spPr>
          <a:xfrm>
            <a:off x="6400800" y="3390900"/>
            <a:ext cx="457200" cy="533400"/>
          </a:xfrm>
          <a:prstGeom prst="rect">
            <a:avLst/>
          </a:prstGeom>
        </p:spPr>
      </p:pic>
      <p:pic>
        <p:nvPicPr>
          <p:cNvPr id="20" name="Image 18" descr="preencoded.png">    </p:cNvPr>
          <p:cNvPicPr>
            <a:picLocks noChangeAspect="1"/>
          </p:cNvPicPr>
          <p:nvPr/>
        </p:nvPicPr>
        <p:blipFill>
          <a:blip r:embed="rId19"/>
          <a:stretch>
            <a:fillRect/>
          </a:stretch>
        </p:blipFill>
        <p:spPr>
          <a:xfrm>
            <a:off x="6515100" y="3505200"/>
            <a:ext cx="228600" cy="304800"/>
          </a:xfrm>
          <a:prstGeom prst="rect">
            <a:avLst/>
          </a:prstGeom>
        </p:spPr>
      </p:pic>
      <p:pic>
        <p:nvPicPr>
          <p:cNvPr id="21" name="Image 19" descr="preencoded.png">    </p:cNvPr>
          <p:cNvPicPr>
            <a:picLocks noChangeAspect="1"/>
          </p:cNvPicPr>
          <p:nvPr/>
        </p:nvPicPr>
        <p:blipFill>
          <a:blip r:embed="rId20"/>
          <a:stretch>
            <a:fillRect/>
          </a:stretch>
        </p:blipFill>
        <p:spPr>
          <a:xfrm>
            <a:off x="7010400" y="4305300"/>
            <a:ext cx="4610100" cy="533400"/>
          </a:xfrm>
          <a:prstGeom prst="rect">
            <a:avLst/>
          </a:prstGeom>
        </p:spPr>
      </p:pic>
      <p:pic>
        <p:nvPicPr>
          <p:cNvPr id="22" name="Image 20" descr="preencoded.png">    </p:cNvPr>
          <p:cNvPicPr>
            <a:picLocks noChangeAspect="1"/>
          </p:cNvPicPr>
          <p:nvPr/>
        </p:nvPicPr>
        <p:blipFill>
          <a:blip r:embed="rId21"/>
          <a:stretch>
            <a:fillRect/>
          </a:stretch>
        </p:blipFill>
        <p:spPr>
          <a:xfrm>
            <a:off x="7086600" y="4400550"/>
            <a:ext cx="104775" cy="133350"/>
          </a:xfrm>
          <a:prstGeom prst="rect">
            <a:avLst/>
          </a:prstGeom>
        </p:spPr>
      </p:pic>
      <p:pic>
        <p:nvPicPr>
          <p:cNvPr id="23" name="Image 21" descr="preencoded.png">    </p:cNvPr>
          <p:cNvPicPr>
            <a:picLocks noChangeAspect="1"/>
          </p:cNvPicPr>
          <p:nvPr/>
        </p:nvPicPr>
        <p:blipFill>
          <a:blip r:embed="rId22"/>
          <a:stretch>
            <a:fillRect/>
          </a:stretch>
        </p:blipFill>
        <p:spPr>
          <a:xfrm>
            <a:off x="381000" y="5257800"/>
            <a:ext cx="11430000" cy="1485900"/>
          </a:xfrm>
          <a:prstGeom prst="rect">
            <a:avLst/>
          </a:prstGeom>
        </p:spPr>
      </p:pic>
      <p:pic>
        <p:nvPicPr>
          <p:cNvPr id="24" name="Image 22" descr="preencoded.png">    </p:cNvPr>
          <p:cNvPicPr>
            <a:picLocks noChangeAspect="1"/>
          </p:cNvPicPr>
          <p:nvPr/>
        </p:nvPicPr>
        <p:blipFill>
          <a:blip r:embed="rId23"/>
          <a:stretch>
            <a:fillRect/>
          </a:stretch>
        </p:blipFill>
        <p:spPr>
          <a:xfrm>
            <a:off x="571500" y="5486400"/>
            <a:ext cx="219075" cy="190500"/>
          </a:xfrm>
          <a:prstGeom prst="rect">
            <a:avLst/>
          </a:prstGeom>
        </p:spPr>
      </p:pic>
      <p:pic>
        <p:nvPicPr>
          <p:cNvPr id="25" name="Image 23" descr="preencoded.png">    </p:cNvPr>
          <p:cNvPicPr>
            <a:picLocks noChangeAspect="1"/>
          </p:cNvPicPr>
          <p:nvPr/>
        </p:nvPicPr>
        <p:blipFill>
          <a:blip r:embed="rId24"/>
          <a:stretch>
            <a:fillRect/>
          </a:stretch>
        </p:blipFill>
        <p:spPr>
          <a:xfrm>
            <a:off x="571500" y="5829300"/>
            <a:ext cx="3581400" cy="723900"/>
          </a:xfrm>
          <a:prstGeom prst="rect">
            <a:avLst/>
          </a:prstGeom>
        </p:spPr>
      </p:pic>
      <p:pic>
        <p:nvPicPr>
          <p:cNvPr id="26" name="Image 24" descr="preencoded.png">    </p:cNvPr>
          <p:cNvPicPr>
            <a:picLocks noChangeAspect="1"/>
          </p:cNvPicPr>
          <p:nvPr/>
        </p:nvPicPr>
        <p:blipFill>
          <a:blip r:embed="rId25"/>
          <a:stretch>
            <a:fillRect/>
          </a:stretch>
        </p:blipFill>
        <p:spPr>
          <a:xfrm>
            <a:off x="685800" y="5981700"/>
            <a:ext cx="152400" cy="152400"/>
          </a:xfrm>
          <a:prstGeom prst="rect">
            <a:avLst/>
          </a:prstGeom>
        </p:spPr>
      </p:pic>
      <p:pic>
        <p:nvPicPr>
          <p:cNvPr id="27" name="Image 25" descr="preencoded.png">    </p:cNvPr>
          <p:cNvPicPr>
            <a:picLocks noChangeAspect="1"/>
          </p:cNvPicPr>
          <p:nvPr/>
        </p:nvPicPr>
        <p:blipFill>
          <a:blip r:embed="rId26"/>
          <a:stretch>
            <a:fillRect/>
          </a:stretch>
        </p:blipFill>
        <p:spPr>
          <a:xfrm>
            <a:off x="4305300" y="5829300"/>
            <a:ext cx="3581400" cy="723900"/>
          </a:xfrm>
          <a:prstGeom prst="rect">
            <a:avLst/>
          </a:prstGeom>
        </p:spPr>
      </p:pic>
      <p:pic>
        <p:nvPicPr>
          <p:cNvPr id="28" name="Image 26" descr="preencoded.png">    </p:cNvPr>
          <p:cNvPicPr>
            <a:picLocks noChangeAspect="1"/>
          </p:cNvPicPr>
          <p:nvPr/>
        </p:nvPicPr>
        <p:blipFill>
          <a:blip r:embed="rId27"/>
          <a:stretch>
            <a:fillRect/>
          </a:stretch>
        </p:blipFill>
        <p:spPr>
          <a:xfrm>
            <a:off x="4419600" y="5981700"/>
            <a:ext cx="190500" cy="152400"/>
          </a:xfrm>
          <a:prstGeom prst="rect">
            <a:avLst/>
          </a:prstGeom>
        </p:spPr>
      </p:pic>
      <p:pic>
        <p:nvPicPr>
          <p:cNvPr id="29" name="Image 27" descr="preencoded.png">    </p:cNvPr>
          <p:cNvPicPr>
            <a:picLocks noChangeAspect="1"/>
          </p:cNvPicPr>
          <p:nvPr/>
        </p:nvPicPr>
        <p:blipFill>
          <a:blip r:embed="rId28"/>
          <a:stretch>
            <a:fillRect/>
          </a:stretch>
        </p:blipFill>
        <p:spPr>
          <a:xfrm>
            <a:off x="8039100" y="5829300"/>
            <a:ext cx="3581400" cy="723900"/>
          </a:xfrm>
          <a:prstGeom prst="rect">
            <a:avLst/>
          </a:prstGeom>
        </p:spPr>
      </p:pic>
      <p:pic>
        <p:nvPicPr>
          <p:cNvPr id="30" name="Image 28" descr="preencoded.png">    </p:cNvPr>
          <p:cNvPicPr>
            <a:picLocks noChangeAspect="1"/>
          </p:cNvPicPr>
          <p:nvPr/>
        </p:nvPicPr>
        <p:blipFill>
          <a:blip r:embed="rId29"/>
          <a:stretch>
            <a:fillRect/>
          </a:stretch>
        </p:blipFill>
        <p:spPr>
          <a:xfrm>
            <a:off x="8153400" y="5981700"/>
            <a:ext cx="190500" cy="152400"/>
          </a:xfrm>
          <a:prstGeom prst="rect">
            <a:avLst/>
          </a:prstGeom>
        </p:spPr>
      </p:pic>
      <p:pic>
        <p:nvPicPr>
          <p:cNvPr id="31" name="Image 29" descr="preencoded.png">    </p:cNvPr>
          <p:cNvPicPr>
            <a:picLocks noChangeAspect="1"/>
          </p:cNvPicPr>
          <p:nvPr/>
        </p:nvPicPr>
        <p:blipFill>
          <a:blip r:embed="rId30"/>
          <a:stretch>
            <a:fillRect/>
          </a:stretch>
        </p:blipFill>
        <p:spPr>
          <a:xfrm>
            <a:off x="11385500" y="6877050"/>
            <a:ext cx="749350" cy="190500"/>
          </a:xfrm>
          <a:prstGeom prst="rect">
            <a:avLst/>
          </a:prstGeom>
        </p:spPr>
      </p:pic>
      <p:sp>
        <p:nvSpPr>
          <p:cNvPr id="32"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2026年产品发展方向建议</a:t>
            </a:r>
            <a:endParaRPr lang="en-US" sz="2700" dirty="0"/>
          </a:p>
        </p:txBody>
      </p:sp>
      <p:sp>
        <p:nvSpPr>
          <p:cNvPr id="33" name="Text 1"/>
          <p:cNvSpPr/>
          <p:nvPr/>
        </p:nvSpPr>
        <p:spPr>
          <a:xfrm>
            <a:off x="381000" y="838200"/>
            <a:ext cx="11430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基于技术趋势与市场需求的智能体产品落地路径与商业化策略</a:t>
            </a:r>
            <a:endParaRPr lang="en-US" sz="1500" dirty="0"/>
          </a:p>
        </p:txBody>
      </p:sp>
      <p:sp>
        <p:nvSpPr>
          <p:cNvPr id="34" name="Text 2"/>
          <p:cNvSpPr/>
          <p:nvPr/>
        </p:nvSpPr>
        <p:spPr>
          <a:xfrm>
            <a:off x="1181100" y="1524000"/>
            <a:ext cx="46101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小型化与专业化</a:t>
            </a:r>
            <a:endParaRPr lang="en-US" sz="1500" dirty="0"/>
          </a:p>
        </p:txBody>
      </p:sp>
      <p:sp>
        <p:nvSpPr>
          <p:cNvPr id="35" name="Text 3"/>
          <p:cNvSpPr/>
          <p:nvPr/>
        </p:nvSpPr>
        <p:spPr>
          <a:xfrm>
            <a:off x="1181100" y="1866900"/>
            <a:ext cx="461010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针对特定场景优化的小型专业模型（SLMs）将成为主流，智能体将更高效、更专精</a:t>
            </a:r>
            <a:endParaRPr lang="en-US" sz="1200" dirty="0"/>
          </a:p>
        </p:txBody>
      </p:sp>
      <p:sp>
        <p:nvSpPr>
          <p:cNvPr id="36" name="Text 4"/>
          <p:cNvSpPr/>
          <p:nvPr/>
        </p:nvSpPr>
        <p:spPr>
          <a:xfrm>
            <a:off x="1438275" y="2514600"/>
            <a:ext cx="534924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建议：聚焦垂直领域，打造轻量级、高性能的智能体解决方案</a:t>
            </a:r>
            <a:endParaRPr lang="en-US" sz="1050" dirty="0"/>
          </a:p>
        </p:txBody>
      </p:sp>
      <p:sp>
        <p:nvSpPr>
          <p:cNvPr id="37" name="Text 5"/>
          <p:cNvSpPr/>
          <p:nvPr/>
        </p:nvSpPr>
        <p:spPr>
          <a:xfrm>
            <a:off x="7038975" y="1524000"/>
            <a:ext cx="4581525"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多模态成为标配</a:t>
            </a:r>
            <a:endParaRPr lang="en-US" sz="1500" dirty="0"/>
          </a:p>
        </p:txBody>
      </p:sp>
      <p:sp>
        <p:nvSpPr>
          <p:cNvPr id="38" name="Text 6"/>
          <p:cNvSpPr/>
          <p:nvPr/>
        </p:nvSpPr>
        <p:spPr>
          <a:xfrm>
            <a:off x="7038975" y="1866900"/>
            <a:ext cx="4581525"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能够理解和生成图像、音频、视频乃至3D模型的多模态智能体将成为下一代人机交互主流</a:t>
            </a:r>
            <a:endParaRPr lang="en-US" sz="1200" dirty="0"/>
          </a:p>
        </p:txBody>
      </p:sp>
      <p:sp>
        <p:nvSpPr>
          <p:cNvPr id="39" name="Text 7"/>
          <p:cNvSpPr/>
          <p:nvPr/>
        </p:nvSpPr>
        <p:spPr>
          <a:xfrm>
            <a:off x="7296150" y="2514600"/>
            <a:ext cx="531495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建议：构建多模态能力集成框架，支持跨模态内容理解与生成</a:t>
            </a:r>
            <a:endParaRPr lang="en-US" sz="1050" dirty="0"/>
          </a:p>
        </p:txBody>
      </p:sp>
      <p:sp>
        <p:nvSpPr>
          <p:cNvPr id="40" name="Text 8"/>
          <p:cNvSpPr/>
          <p:nvPr/>
        </p:nvSpPr>
        <p:spPr>
          <a:xfrm>
            <a:off x="1238250" y="3390900"/>
            <a:ext cx="45529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从软件到实体</a:t>
            </a:r>
            <a:endParaRPr lang="en-US" sz="1500" dirty="0"/>
          </a:p>
        </p:txBody>
      </p:sp>
      <p:sp>
        <p:nvSpPr>
          <p:cNvPr id="41" name="Text 9"/>
          <p:cNvSpPr/>
          <p:nvPr/>
        </p:nvSpPr>
        <p:spPr>
          <a:xfrm>
            <a:off x="1238250" y="3733800"/>
            <a:ext cx="455295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"具身智能体"将驱动自动驾驶、机器人、物联网设备的智能化浪潮，实现与物理世界的深度互动</a:t>
            </a:r>
            <a:endParaRPr lang="en-US" sz="1200" dirty="0"/>
          </a:p>
        </p:txBody>
      </p:sp>
      <p:sp>
        <p:nvSpPr>
          <p:cNvPr id="42" name="Text 10"/>
          <p:cNvSpPr/>
          <p:nvPr/>
        </p:nvSpPr>
        <p:spPr>
          <a:xfrm>
            <a:off x="1495425" y="4381500"/>
            <a:ext cx="528066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建议：布局软硬结合的解决方案，打造可感知、可行动的智能体系统</a:t>
            </a:r>
            <a:endParaRPr lang="en-US" sz="1050" dirty="0"/>
          </a:p>
        </p:txBody>
      </p:sp>
      <p:sp>
        <p:nvSpPr>
          <p:cNvPr id="43" name="Text 11"/>
          <p:cNvSpPr/>
          <p:nvPr/>
        </p:nvSpPr>
        <p:spPr>
          <a:xfrm>
            <a:off x="7010400" y="3390900"/>
            <a:ext cx="46101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生态协同发展</a:t>
            </a:r>
            <a:endParaRPr lang="en-US" sz="1500" dirty="0"/>
          </a:p>
        </p:txBody>
      </p:sp>
      <p:sp>
        <p:nvSpPr>
          <p:cNvPr id="44" name="Text 12"/>
          <p:cNvSpPr/>
          <p:nvPr/>
        </p:nvSpPr>
        <p:spPr>
          <a:xfrm>
            <a:off x="7010400" y="3733800"/>
            <a:ext cx="461010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中美智能体生态将呈现"选择性脱钩"与"间接连接"格局，在基础模型和AI基础设施层面可能出现分化</a:t>
            </a:r>
            <a:endParaRPr lang="en-US" sz="1200" dirty="0"/>
          </a:p>
        </p:txBody>
      </p:sp>
      <p:sp>
        <p:nvSpPr>
          <p:cNvPr id="45" name="Text 13"/>
          <p:cNvSpPr/>
          <p:nvPr/>
        </p:nvSpPr>
        <p:spPr>
          <a:xfrm>
            <a:off x="7267575" y="4381500"/>
            <a:ext cx="4457700" cy="3810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建议：构建开放协作的生态系统，通过开源社区和非敏感商业应用保持间接影响</a:t>
            </a:r>
            <a:endParaRPr lang="en-US" sz="1050" dirty="0"/>
          </a:p>
        </p:txBody>
      </p:sp>
      <p:sp>
        <p:nvSpPr>
          <p:cNvPr id="46" name="Text 14"/>
          <p:cNvSpPr/>
          <p:nvPr/>
        </p:nvSpPr>
        <p:spPr>
          <a:xfrm>
            <a:off x="904875" y="5448300"/>
            <a:ext cx="11049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商业化策略建议</a:t>
            </a:r>
            <a:endParaRPr lang="en-US" sz="1500" dirty="0"/>
          </a:p>
        </p:txBody>
      </p:sp>
      <p:sp>
        <p:nvSpPr>
          <p:cNvPr id="47" name="Text 15"/>
          <p:cNvSpPr/>
          <p:nvPr/>
        </p:nvSpPr>
        <p:spPr>
          <a:xfrm>
            <a:off x="914400" y="594360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ui-sans-serif" pitchFamily="34" charset="0"/>
                <a:ea typeface="ui-sans-serif" pitchFamily="34" charset="-122"/>
                <a:cs typeface="ui-sans-serif" pitchFamily="34" charset="-120"/>
              </a:rPr>
              <a:t>场景聚焦</a:t>
            </a:r>
            <a:endParaRPr lang="en-US" sz="1200" dirty="0"/>
          </a:p>
        </p:txBody>
      </p:sp>
      <p:sp>
        <p:nvSpPr>
          <p:cNvPr id="48" name="Text 16"/>
          <p:cNvSpPr/>
          <p:nvPr/>
        </p:nvSpPr>
        <p:spPr>
          <a:xfrm>
            <a:off x="685800" y="6248400"/>
            <a:ext cx="402336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聚焦高价值场景，打造标杆案例，逐步扩展应用范围</a:t>
            </a:r>
            <a:endParaRPr lang="en-US" sz="1050" dirty="0"/>
          </a:p>
        </p:txBody>
      </p:sp>
      <p:sp>
        <p:nvSpPr>
          <p:cNvPr id="49" name="Text 17"/>
          <p:cNvSpPr/>
          <p:nvPr/>
        </p:nvSpPr>
        <p:spPr>
          <a:xfrm>
            <a:off x="4686300" y="594360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ui-sans-serif" pitchFamily="34" charset="0"/>
                <a:ea typeface="ui-sans-serif" pitchFamily="34" charset="-122"/>
                <a:cs typeface="ui-sans-serif" pitchFamily="34" charset="-120"/>
              </a:rPr>
              <a:t>技术融合</a:t>
            </a:r>
            <a:endParaRPr lang="en-US" sz="1200" dirty="0"/>
          </a:p>
        </p:txBody>
      </p:sp>
      <p:sp>
        <p:nvSpPr>
          <p:cNvPr id="50" name="Text 18"/>
          <p:cNvSpPr/>
          <p:nvPr/>
        </p:nvSpPr>
        <p:spPr>
          <a:xfrm>
            <a:off x="4419600" y="6248400"/>
            <a:ext cx="402336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将智能体能力与现有产品深度融合，提升核心竞争力</a:t>
            </a:r>
            <a:endParaRPr lang="en-US" sz="1050" dirty="0"/>
          </a:p>
        </p:txBody>
      </p:sp>
      <p:sp>
        <p:nvSpPr>
          <p:cNvPr id="51" name="Text 19"/>
          <p:cNvSpPr/>
          <p:nvPr/>
        </p:nvSpPr>
        <p:spPr>
          <a:xfrm>
            <a:off x="8420100" y="5943600"/>
            <a:ext cx="731520"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ui-sans-serif" pitchFamily="34" charset="0"/>
                <a:ea typeface="ui-sans-serif" pitchFamily="34" charset="-122"/>
                <a:cs typeface="ui-sans-serif" pitchFamily="34" charset="-120"/>
              </a:rPr>
              <a:t>生态合作</a:t>
            </a:r>
            <a:endParaRPr lang="en-US" sz="1200" dirty="0"/>
          </a:p>
        </p:txBody>
      </p:sp>
      <p:sp>
        <p:nvSpPr>
          <p:cNvPr id="52" name="Text 20"/>
          <p:cNvSpPr/>
          <p:nvPr/>
        </p:nvSpPr>
        <p:spPr>
          <a:xfrm>
            <a:off x="8153400" y="6248400"/>
            <a:ext cx="402336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构建开放平台与合作伙伴网络，共同推动智能体应用落地</a:t>
            </a:r>
            <a:endParaRPr lang="en-US" sz="1050" dirty="0"/>
          </a:p>
        </p:txBody>
      </p:sp>
      <p:sp>
        <p:nvSpPr>
          <p:cNvPr id="53" name="Text 21"/>
          <p:cNvSpPr/>
          <p:nvPr/>
        </p:nvSpPr>
        <p:spPr>
          <a:xfrm>
            <a:off x="11442650" y="68770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409700"/>
            <a:ext cx="571500" cy="571500"/>
          </a:xfrm>
          <a:prstGeom prst="rect">
            <a:avLst/>
          </a:prstGeom>
        </p:spPr>
      </p:pic>
      <p:pic>
        <p:nvPicPr>
          <p:cNvPr id="4" name="Image 2" descr="preencoded.png">    </p:cNvPr>
          <p:cNvPicPr>
            <a:picLocks noChangeAspect="1"/>
          </p:cNvPicPr>
          <p:nvPr/>
        </p:nvPicPr>
        <p:blipFill>
          <a:blip r:embed="rId3"/>
          <a:stretch>
            <a:fillRect/>
          </a:stretch>
        </p:blipFill>
        <p:spPr>
          <a:xfrm>
            <a:off x="552450" y="1543050"/>
            <a:ext cx="228600" cy="304800"/>
          </a:xfrm>
          <a:prstGeom prst="rect">
            <a:avLst/>
          </a:prstGeom>
        </p:spPr>
      </p:pic>
      <p:pic>
        <p:nvPicPr>
          <p:cNvPr id="5" name="Image 3" descr="preencoded.png">    </p:cNvPr>
          <p:cNvPicPr>
            <a:picLocks noChangeAspect="1"/>
          </p:cNvPicPr>
          <p:nvPr/>
        </p:nvPicPr>
        <p:blipFill>
          <a:blip r:embed="rId4"/>
          <a:stretch>
            <a:fillRect/>
          </a:stretch>
        </p:blipFill>
        <p:spPr>
          <a:xfrm>
            <a:off x="381000" y="2133600"/>
            <a:ext cx="5562600" cy="762000"/>
          </a:xfrm>
          <a:prstGeom prst="rect">
            <a:avLst/>
          </a:prstGeom>
        </p:spPr>
      </p:pic>
      <p:pic>
        <p:nvPicPr>
          <p:cNvPr id="6" name="Image 4" descr="preencoded.png">    </p:cNvPr>
          <p:cNvPicPr>
            <a:picLocks noChangeAspect="1"/>
          </p:cNvPicPr>
          <p:nvPr/>
        </p:nvPicPr>
        <p:blipFill>
          <a:blip r:embed="rId5"/>
          <a:stretch>
            <a:fillRect/>
          </a:stretch>
        </p:blipFill>
        <p:spPr>
          <a:xfrm>
            <a:off x="533400" y="2324100"/>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381000" y="3048000"/>
            <a:ext cx="5562600" cy="762000"/>
          </a:xfrm>
          <a:prstGeom prst="rect">
            <a:avLst/>
          </a:prstGeom>
        </p:spPr>
      </p:pic>
      <p:pic>
        <p:nvPicPr>
          <p:cNvPr id="8" name="Image 6" descr="preencoded.png">    </p:cNvPr>
          <p:cNvPicPr>
            <a:picLocks noChangeAspect="1"/>
          </p:cNvPicPr>
          <p:nvPr/>
        </p:nvPicPr>
        <p:blipFill>
          <a:blip r:embed="rId7"/>
          <a:stretch>
            <a:fillRect/>
          </a:stretch>
        </p:blipFill>
        <p:spPr>
          <a:xfrm>
            <a:off x="533400" y="3238500"/>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381000" y="3962400"/>
            <a:ext cx="5562600" cy="762000"/>
          </a:xfrm>
          <a:prstGeom prst="rect">
            <a:avLst/>
          </a:prstGeom>
        </p:spPr>
      </p:pic>
      <p:pic>
        <p:nvPicPr>
          <p:cNvPr id="10" name="Image 8" descr="preencoded.png">    </p:cNvPr>
          <p:cNvPicPr>
            <a:picLocks noChangeAspect="1"/>
          </p:cNvPicPr>
          <p:nvPr/>
        </p:nvPicPr>
        <p:blipFill>
          <a:blip r:embed="rId9"/>
          <a:stretch>
            <a:fillRect/>
          </a:stretch>
        </p:blipFill>
        <p:spPr>
          <a:xfrm>
            <a:off x="533400" y="4152900"/>
            <a:ext cx="133350" cy="152400"/>
          </a:xfrm>
          <a:prstGeom prst="rect">
            <a:avLst/>
          </a:prstGeom>
        </p:spPr>
      </p:pic>
      <p:pic>
        <p:nvPicPr>
          <p:cNvPr id="11" name="Image 9" descr="preencoded.png">    </p:cNvPr>
          <p:cNvPicPr>
            <a:picLocks noChangeAspect="1"/>
          </p:cNvPicPr>
          <p:nvPr/>
        </p:nvPicPr>
        <p:blipFill>
          <a:blip r:embed="rId10"/>
          <a:stretch>
            <a:fillRect/>
          </a:stretch>
        </p:blipFill>
        <p:spPr>
          <a:xfrm>
            <a:off x="6248400" y="14097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6448425" y="1543050"/>
            <a:ext cx="171450" cy="304800"/>
          </a:xfrm>
          <a:prstGeom prst="rect">
            <a:avLst/>
          </a:prstGeom>
        </p:spPr>
      </p:pic>
      <p:pic>
        <p:nvPicPr>
          <p:cNvPr id="13" name="Image 11" descr="preencoded.png">    </p:cNvPr>
          <p:cNvPicPr>
            <a:picLocks noChangeAspect="1"/>
          </p:cNvPicPr>
          <p:nvPr/>
        </p:nvPicPr>
        <p:blipFill>
          <a:blip r:embed="rId12"/>
          <a:stretch>
            <a:fillRect/>
          </a:stretch>
        </p:blipFill>
        <p:spPr>
          <a:xfrm>
            <a:off x="6248400" y="2133600"/>
            <a:ext cx="5562600" cy="762000"/>
          </a:xfrm>
          <a:prstGeom prst="rect">
            <a:avLst/>
          </a:prstGeom>
        </p:spPr>
      </p:pic>
      <p:pic>
        <p:nvPicPr>
          <p:cNvPr id="14" name="Image 12" descr="preencoded.png">    </p:cNvPr>
          <p:cNvPicPr>
            <a:picLocks noChangeAspect="1"/>
          </p:cNvPicPr>
          <p:nvPr/>
        </p:nvPicPr>
        <p:blipFill>
          <a:blip r:embed="rId13"/>
          <a:stretch>
            <a:fillRect/>
          </a:stretch>
        </p:blipFill>
        <p:spPr>
          <a:xfrm>
            <a:off x="6400800" y="23241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248400" y="3048000"/>
            <a:ext cx="5562600" cy="762000"/>
          </a:xfrm>
          <a:prstGeom prst="rect">
            <a:avLst/>
          </a:prstGeom>
        </p:spPr>
      </p:pic>
      <p:pic>
        <p:nvPicPr>
          <p:cNvPr id="16" name="Image 14" descr="preencoded.png">    </p:cNvPr>
          <p:cNvPicPr>
            <a:picLocks noChangeAspect="1"/>
          </p:cNvPicPr>
          <p:nvPr/>
        </p:nvPicPr>
        <p:blipFill>
          <a:blip r:embed="rId15"/>
          <a:stretch>
            <a:fillRect/>
          </a:stretch>
        </p:blipFill>
        <p:spPr>
          <a:xfrm>
            <a:off x="6400800" y="32385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6248400" y="3962400"/>
            <a:ext cx="5562600" cy="762000"/>
          </a:xfrm>
          <a:prstGeom prst="rect">
            <a:avLst/>
          </a:prstGeom>
        </p:spPr>
      </p:pic>
      <p:pic>
        <p:nvPicPr>
          <p:cNvPr id="18" name="Image 16" descr="preencoded.png">    </p:cNvPr>
          <p:cNvPicPr>
            <a:picLocks noChangeAspect="1"/>
          </p:cNvPicPr>
          <p:nvPr/>
        </p:nvPicPr>
        <p:blipFill>
          <a:blip r:embed="rId17"/>
          <a:stretch>
            <a:fillRect/>
          </a:stretch>
        </p:blipFill>
        <p:spPr>
          <a:xfrm>
            <a:off x="6400800" y="4152900"/>
            <a:ext cx="190500" cy="152400"/>
          </a:xfrm>
          <a:prstGeom prst="rect">
            <a:avLst/>
          </a:prstGeom>
        </p:spPr>
      </p:pic>
      <p:pic>
        <p:nvPicPr>
          <p:cNvPr id="19" name="Image 17" descr="preencoded.png">    </p:cNvPr>
          <p:cNvPicPr>
            <a:picLocks noChangeAspect="1"/>
          </p:cNvPicPr>
          <p:nvPr/>
        </p:nvPicPr>
        <p:blipFill>
          <a:blip r:embed="rId18"/>
          <a:stretch>
            <a:fillRect/>
          </a:stretch>
        </p:blipFill>
        <p:spPr>
          <a:xfrm>
            <a:off x="381000" y="5029200"/>
            <a:ext cx="11430000" cy="1066800"/>
          </a:xfrm>
          <a:prstGeom prst="rect">
            <a:avLst/>
          </a:prstGeom>
        </p:spPr>
      </p:pic>
      <p:pic>
        <p:nvPicPr>
          <p:cNvPr id="20" name="Image 18" descr="preencoded.png">    </p:cNvPr>
          <p:cNvPicPr>
            <a:picLocks noChangeAspect="1"/>
          </p:cNvPicPr>
          <p:nvPr/>
        </p:nvPicPr>
        <p:blipFill>
          <a:blip r:embed="rId19"/>
          <a:stretch>
            <a:fillRect/>
          </a:stretch>
        </p:blipFill>
        <p:spPr>
          <a:xfrm>
            <a:off x="3743325" y="5353050"/>
            <a:ext cx="76200" cy="76200"/>
          </a:xfrm>
          <a:prstGeom prst="rect">
            <a:avLst/>
          </a:prstGeom>
        </p:spPr>
      </p:pic>
      <p:pic>
        <p:nvPicPr>
          <p:cNvPr id="21" name="Image 19" descr="preencoded.png">    </p:cNvPr>
          <p:cNvPicPr>
            <a:picLocks noChangeAspect="1"/>
          </p:cNvPicPr>
          <p:nvPr/>
        </p:nvPicPr>
        <p:blipFill>
          <a:blip r:embed="rId20"/>
          <a:stretch>
            <a:fillRect/>
          </a:stretch>
        </p:blipFill>
        <p:spPr>
          <a:xfrm>
            <a:off x="3895725" y="5381625"/>
            <a:ext cx="457200" cy="19050"/>
          </a:xfrm>
          <a:prstGeom prst="rect">
            <a:avLst/>
          </a:prstGeom>
        </p:spPr>
      </p:pic>
      <p:pic>
        <p:nvPicPr>
          <p:cNvPr id="22" name="Image 20" descr="preencoded.png">    </p:cNvPr>
          <p:cNvPicPr>
            <a:picLocks noChangeAspect="1"/>
          </p:cNvPicPr>
          <p:nvPr/>
        </p:nvPicPr>
        <p:blipFill>
          <a:blip r:embed="rId21"/>
          <a:stretch>
            <a:fillRect/>
          </a:stretch>
        </p:blipFill>
        <p:spPr>
          <a:xfrm>
            <a:off x="7915275" y="5381625"/>
            <a:ext cx="457200" cy="19050"/>
          </a:xfrm>
          <a:prstGeom prst="rect">
            <a:avLst/>
          </a:prstGeom>
        </p:spPr>
      </p:pic>
      <p:pic>
        <p:nvPicPr>
          <p:cNvPr id="23" name="Image 21" descr="preencoded.png">    </p:cNvPr>
          <p:cNvPicPr>
            <a:picLocks noChangeAspect="1"/>
          </p:cNvPicPr>
          <p:nvPr/>
        </p:nvPicPr>
        <p:blipFill>
          <a:blip r:embed="rId22"/>
          <a:stretch>
            <a:fillRect/>
          </a:stretch>
        </p:blipFill>
        <p:spPr>
          <a:xfrm>
            <a:off x="8372475" y="5353050"/>
            <a:ext cx="76200" cy="76200"/>
          </a:xfrm>
          <a:prstGeom prst="rect">
            <a:avLst/>
          </a:prstGeom>
        </p:spPr>
      </p:pic>
      <p:pic>
        <p:nvPicPr>
          <p:cNvPr id="24" name="Image 22" descr="preencoded.png">    </p:cNvPr>
          <p:cNvPicPr>
            <a:picLocks noChangeAspect="1"/>
          </p:cNvPicPr>
          <p:nvPr/>
        </p:nvPicPr>
        <p:blipFill>
          <a:blip r:embed="rId23"/>
          <a:stretch>
            <a:fillRect/>
          </a:stretch>
        </p:blipFill>
        <p:spPr>
          <a:xfrm>
            <a:off x="11385500" y="6610350"/>
            <a:ext cx="749350" cy="190500"/>
          </a:xfrm>
          <a:prstGeom prst="rect">
            <a:avLst/>
          </a:prstGeom>
        </p:spPr>
      </p:pic>
      <p:sp>
        <p:nvSpPr>
          <p:cNvPr id="25"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结论与战略展望</a:t>
            </a:r>
            <a:endParaRPr lang="en-US" sz="2700" dirty="0"/>
          </a:p>
        </p:txBody>
      </p:sp>
      <p:sp>
        <p:nvSpPr>
          <p:cNvPr id="26" name="Text 1"/>
          <p:cNvSpPr/>
          <p:nvPr/>
        </p:nvSpPr>
        <p:spPr>
          <a:xfrm>
            <a:off x="381000" y="838200"/>
            <a:ext cx="13716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总结全球智能体产业发展态势，提出面向2026年的产业发展战略建议</a:t>
            </a:r>
            <a:endParaRPr lang="en-US" sz="1500" dirty="0"/>
          </a:p>
        </p:txBody>
      </p:sp>
      <p:sp>
        <p:nvSpPr>
          <p:cNvPr id="27" name="Text 2"/>
          <p:cNvSpPr/>
          <p:nvPr/>
        </p:nvSpPr>
        <p:spPr>
          <a:xfrm>
            <a:off x="1066800" y="154305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ui-sans-serif" pitchFamily="34" charset="0"/>
                <a:ea typeface="ui-sans-serif" pitchFamily="34" charset="-122"/>
                <a:cs typeface="ui-sans-serif" pitchFamily="34" charset="-120"/>
              </a:rPr>
              <a:t>产业关键结论</a:t>
            </a:r>
            <a:endParaRPr lang="en-US" sz="1800" dirty="0"/>
          </a:p>
        </p:txBody>
      </p:sp>
      <p:sp>
        <p:nvSpPr>
          <p:cNvPr id="28" name="Text 3"/>
          <p:cNvSpPr/>
          <p:nvPr/>
        </p:nvSpPr>
        <p:spPr>
          <a:xfrm>
            <a:off x="800100" y="2286000"/>
            <a:ext cx="35052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双引擎驱动加速转型</a:t>
            </a:r>
            <a:endParaRPr lang="en-US" sz="1200" dirty="0"/>
          </a:p>
        </p:txBody>
      </p:sp>
      <p:sp>
        <p:nvSpPr>
          <p:cNvPr id="29" name="Text 4"/>
          <p:cNvSpPr/>
          <p:nvPr/>
        </p:nvSpPr>
        <p:spPr>
          <a:xfrm>
            <a:off x="800100" y="2514600"/>
            <a:ext cx="420624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产业正从技术演示加速向价值驱动的规模化应用转变</a:t>
            </a:r>
            <a:endParaRPr lang="en-US" sz="1200" dirty="0"/>
          </a:p>
        </p:txBody>
      </p:sp>
      <p:sp>
        <p:nvSpPr>
          <p:cNvPr id="30" name="Text 5"/>
          <p:cNvSpPr/>
          <p:nvPr/>
        </p:nvSpPr>
        <p:spPr>
          <a:xfrm>
            <a:off x="800100" y="3200400"/>
            <a:ext cx="48768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中美引领技术发展，路径迥异</a:t>
            </a:r>
            <a:endParaRPr lang="en-US" sz="1200" dirty="0"/>
          </a:p>
        </p:txBody>
      </p:sp>
      <p:sp>
        <p:nvSpPr>
          <p:cNvPr id="31" name="Text 6"/>
          <p:cNvSpPr/>
          <p:nvPr/>
        </p:nvSpPr>
        <p:spPr>
          <a:xfrm>
            <a:off x="800100" y="3429000"/>
            <a:ext cx="585216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美国专注基础模型与通用框架创新，中国侧重垂直行业应用与工程化集成</a:t>
            </a:r>
            <a:endParaRPr lang="en-US" sz="1200" dirty="0"/>
          </a:p>
        </p:txBody>
      </p:sp>
      <p:sp>
        <p:nvSpPr>
          <p:cNvPr id="32" name="Text 7"/>
          <p:cNvSpPr/>
          <p:nvPr/>
        </p:nvSpPr>
        <p:spPr>
          <a:xfrm>
            <a:off x="781050" y="4114800"/>
            <a:ext cx="420624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开源生态成为创新核心试验场</a:t>
            </a:r>
            <a:endParaRPr lang="en-US" sz="1200" dirty="0"/>
          </a:p>
        </p:txBody>
      </p:sp>
      <p:sp>
        <p:nvSpPr>
          <p:cNvPr id="33" name="Text 8"/>
          <p:cNvSpPr/>
          <p:nvPr/>
        </p:nvSpPr>
        <p:spPr>
          <a:xfrm>
            <a:off x="781050" y="4343400"/>
            <a:ext cx="420624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推动智能体向多模态协作、标准化与具身化方向演进</a:t>
            </a:r>
            <a:endParaRPr lang="en-US" sz="1200" dirty="0"/>
          </a:p>
        </p:txBody>
      </p:sp>
      <p:sp>
        <p:nvSpPr>
          <p:cNvPr id="34" name="Text 9"/>
          <p:cNvSpPr/>
          <p:nvPr/>
        </p:nvSpPr>
        <p:spPr>
          <a:xfrm>
            <a:off x="6934200" y="1543050"/>
            <a:ext cx="2135088"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ui-sans-serif" pitchFamily="34" charset="0"/>
                <a:ea typeface="ui-sans-serif" pitchFamily="34" charset="-122"/>
                <a:cs typeface="ui-sans-serif" pitchFamily="34" charset="-120"/>
              </a:rPr>
              <a:t>2026年战略建议</a:t>
            </a:r>
            <a:endParaRPr lang="en-US" sz="1800" dirty="0"/>
          </a:p>
        </p:txBody>
      </p:sp>
      <p:sp>
        <p:nvSpPr>
          <p:cNvPr id="35" name="Text 10"/>
          <p:cNvSpPr/>
          <p:nvPr/>
        </p:nvSpPr>
        <p:spPr>
          <a:xfrm>
            <a:off x="6667500" y="2286000"/>
            <a:ext cx="38100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构建技术可控性体系</a:t>
            </a:r>
            <a:endParaRPr lang="en-US" sz="1200" dirty="0"/>
          </a:p>
        </p:txBody>
      </p:sp>
      <p:sp>
        <p:nvSpPr>
          <p:cNvPr id="36" name="Text 11"/>
          <p:cNvSpPr/>
          <p:nvPr/>
        </p:nvSpPr>
        <p:spPr>
          <a:xfrm>
            <a:off x="6667500" y="2514600"/>
            <a:ext cx="457200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加强核心算法与基础设施自主可控，建立完整技术供应链</a:t>
            </a:r>
            <a:endParaRPr lang="en-US" sz="1200" dirty="0"/>
          </a:p>
        </p:txBody>
      </p:sp>
      <p:sp>
        <p:nvSpPr>
          <p:cNvPr id="37" name="Text 12"/>
          <p:cNvSpPr/>
          <p:nvPr/>
        </p:nvSpPr>
        <p:spPr>
          <a:xfrm>
            <a:off x="6667500" y="3200400"/>
            <a:ext cx="33528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打造商业化闭环模式</a:t>
            </a:r>
            <a:endParaRPr lang="en-US" sz="1200" dirty="0"/>
          </a:p>
        </p:txBody>
      </p:sp>
      <p:sp>
        <p:nvSpPr>
          <p:cNvPr id="38" name="Text 13"/>
          <p:cNvSpPr/>
          <p:nvPr/>
        </p:nvSpPr>
        <p:spPr>
          <a:xfrm>
            <a:off x="6667500" y="3429000"/>
            <a:ext cx="402336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聚焦垂直场景，构建清晰商业模式与投资回报路径</a:t>
            </a:r>
            <a:endParaRPr lang="en-US" sz="1200" dirty="0"/>
          </a:p>
        </p:txBody>
      </p:sp>
      <p:sp>
        <p:nvSpPr>
          <p:cNvPr id="39" name="Text 14"/>
          <p:cNvSpPr/>
          <p:nvPr/>
        </p:nvSpPr>
        <p:spPr>
          <a:xfrm>
            <a:off x="6705600" y="4114800"/>
            <a:ext cx="41148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推动全球治理与协作</a:t>
            </a:r>
            <a:endParaRPr lang="en-US" sz="1200" dirty="0"/>
          </a:p>
        </p:txBody>
      </p:sp>
      <p:sp>
        <p:nvSpPr>
          <p:cNvPr id="40" name="Text 15"/>
          <p:cNvSpPr/>
          <p:nvPr/>
        </p:nvSpPr>
        <p:spPr>
          <a:xfrm>
            <a:off x="6705600" y="4343400"/>
            <a:ext cx="493776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加强国际标准制定与伦理共识，构建负责任的智能体生态系统</a:t>
            </a:r>
            <a:endParaRPr lang="en-US" sz="1200" dirty="0"/>
          </a:p>
        </p:txBody>
      </p:sp>
      <p:sp>
        <p:nvSpPr>
          <p:cNvPr id="41" name="Text 16"/>
          <p:cNvSpPr/>
          <p:nvPr/>
        </p:nvSpPr>
        <p:spPr>
          <a:xfrm>
            <a:off x="4179570" y="5257800"/>
            <a:ext cx="3909060" cy="266700"/>
          </a:xfrm>
          <a:prstGeom prst="rect">
            <a:avLst/>
          </a:prstGeom>
          <a:noFill/>
          <a:ln/>
        </p:spPr>
        <p:txBody>
          <a:bodyPr wrap="square" lIns="0" tIns="0" rIns="0" bIns="0" rtlCol="0" anchor="t" vert="horz"/>
          <a:lstStyle/>
          <a:p>
            <a:pPr algn="ctr" indent="0" marL="0">
              <a:lnSpc>
                <a:spcPts val="2100"/>
              </a:lnSpc>
              <a:buNone/>
            </a:pPr>
            <a:r>
              <a:rPr lang="en-US" sz="1350" dirty="0">
                <a:solidFill>
                  <a:srgbClr val="FFFFFF"/>
                </a:solidFill>
                <a:latin typeface="ui-sans-serif" pitchFamily="34" charset="0"/>
                <a:ea typeface="ui-sans-serif" pitchFamily="34" charset="-122"/>
                <a:cs typeface="ui-sans-serif" pitchFamily="34" charset="-120"/>
              </a:rPr>
              <a:t>智能体时代已经到来，把握未来，共创价值</a:t>
            </a:r>
            <a:endParaRPr lang="en-US" sz="1350" dirty="0"/>
          </a:p>
        </p:txBody>
      </p:sp>
      <p:sp>
        <p:nvSpPr>
          <p:cNvPr id="42" name="Text 17"/>
          <p:cNvSpPr/>
          <p:nvPr/>
        </p:nvSpPr>
        <p:spPr>
          <a:xfrm>
            <a:off x="609600" y="5638800"/>
            <a:ext cx="1097280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alpha val="90000"/>
                  </a:srgbClr>
                </a:solidFill>
                <a:latin typeface="ui-sans-serif" pitchFamily="34" charset="0"/>
                <a:ea typeface="ui-sans-serif" pitchFamily="34" charset="-122"/>
                <a:cs typeface="ui-sans-serif" pitchFamily="34" charset="-120"/>
              </a:rPr>
              <a:t>从演示工具到规模化应用，从单点创新到生态共建，智能体产业迎来黄金发展期</a:t>
            </a:r>
            <a:endParaRPr lang="en-US" sz="1200" dirty="0"/>
          </a:p>
        </p:txBody>
      </p:sp>
      <p:sp>
        <p:nvSpPr>
          <p:cNvPr id="43" name="Text 18"/>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409700"/>
            <a:ext cx="5600700" cy="2209800"/>
          </a:xfrm>
          <a:prstGeom prst="rect">
            <a:avLst/>
          </a:prstGeom>
        </p:spPr>
      </p:pic>
      <p:pic>
        <p:nvPicPr>
          <p:cNvPr id="4" name="Image 2" descr="preencoded.png">    </p:cNvPr>
          <p:cNvPicPr>
            <a:picLocks noChangeAspect="1"/>
          </p:cNvPicPr>
          <p:nvPr/>
        </p:nvPicPr>
        <p:blipFill>
          <a:blip r:embed="rId3"/>
          <a:stretch>
            <a:fillRect/>
          </a:stretch>
        </p:blipFill>
        <p:spPr>
          <a:xfrm>
            <a:off x="609600" y="1638300"/>
            <a:ext cx="457200" cy="457200"/>
          </a:xfrm>
          <a:prstGeom prst="rect">
            <a:avLst/>
          </a:prstGeom>
        </p:spPr>
      </p:pic>
      <p:pic>
        <p:nvPicPr>
          <p:cNvPr id="5" name="Image 3" descr="preencoded.png">    </p:cNvPr>
          <p:cNvPicPr>
            <a:picLocks noChangeAspect="1"/>
          </p:cNvPicPr>
          <p:nvPr/>
        </p:nvPicPr>
        <p:blipFill>
          <a:blip r:embed="rId4"/>
          <a:stretch>
            <a:fillRect/>
          </a:stretch>
        </p:blipFill>
        <p:spPr>
          <a:xfrm>
            <a:off x="723900" y="1714500"/>
            <a:ext cx="228600" cy="304800"/>
          </a:xfrm>
          <a:prstGeom prst="rect">
            <a:avLst/>
          </a:prstGeom>
        </p:spPr>
      </p:pic>
      <p:pic>
        <p:nvPicPr>
          <p:cNvPr id="6" name="Image 4" descr="preencoded.png">    </p:cNvPr>
          <p:cNvPicPr>
            <a:picLocks noChangeAspect="1"/>
          </p:cNvPicPr>
          <p:nvPr/>
        </p:nvPicPr>
        <p:blipFill>
          <a:blip r:embed="rId5"/>
          <a:stretch>
            <a:fillRect/>
          </a:stretch>
        </p:blipFill>
        <p:spPr>
          <a:xfrm>
            <a:off x="609600" y="2286000"/>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609600" y="26289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609600" y="3200400"/>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6210300" y="1409700"/>
            <a:ext cx="5600700" cy="2209800"/>
          </a:xfrm>
          <a:prstGeom prst="rect">
            <a:avLst/>
          </a:prstGeom>
        </p:spPr>
      </p:pic>
      <p:pic>
        <p:nvPicPr>
          <p:cNvPr id="10" name="Image 8" descr="preencoded.png">    </p:cNvPr>
          <p:cNvPicPr>
            <a:picLocks noChangeAspect="1"/>
          </p:cNvPicPr>
          <p:nvPr/>
        </p:nvPicPr>
        <p:blipFill>
          <a:blip r:embed="rId9"/>
          <a:stretch>
            <a:fillRect/>
          </a:stretch>
        </p:blipFill>
        <p:spPr>
          <a:xfrm>
            <a:off x="6438900" y="1638300"/>
            <a:ext cx="457200" cy="457200"/>
          </a:xfrm>
          <a:prstGeom prst="rect">
            <a:avLst/>
          </a:prstGeom>
        </p:spPr>
      </p:pic>
      <p:pic>
        <p:nvPicPr>
          <p:cNvPr id="11" name="Image 9" descr="preencoded.png">    </p:cNvPr>
          <p:cNvPicPr>
            <a:picLocks noChangeAspect="1"/>
          </p:cNvPicPr>
          <p:nvPr/>
        </p:nvPicPr>
        <p:blipFill>
          <a:blip r:embed="rId10"/>
          <a:stretch>
            <a:fillRect/>
          </a:stretch>
        </p:blipFill>
        <p:spPr>
          <a:xfrm>
            <a:off x="6553200" y="1714500"/>
            <a:ext cx="228600" cy="304800"/>
          </a:xfrm>
          <a:prstGeom prst="rect">
            <a:avLst/>
          </a:prstGeom>
        </p:spPr>
      </p:pic>
      <p:pic>
        <p:nvPicPr>
          <p:cNvPr id="12" name="Image 10" descr="preencoded.png">    </p:cNvPr>
          <p:cNvPicPr>
            <a:picLocks noChangeAspect="1"/>
          </p:cNvPicPr>
          <p:nvPr/>
        </p:nvPicPr>
        <p:blipFill>
          <a:blip r:embed="rId11"/>
          <a:stretch>
            <a:fillRect/>
          </a:stretch>
        </p:blipFill>
        <p:spPr>
          <a:xfrm>
            <a:off x="6438900" y="22860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6438900" y="26289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438900" y="32004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381000" y="3924300"/>
            <a:ext cx="11430000" cy="1333500"/>
          </a:xfrm>
          <a:prstGeom prst="rect">
            <a:avLst/>
          </a:prstGeom>
        </p:spPr>
      </p:pic>
      <p:pic>
        <p:nvPicPr>
          <p:cNvPr id="16" name="Image 14" descr="preencoded.png">    </p:cNvPr>
          <p:cNvPicPr>
            <a:picLocks noChangeAspect="1"/>
          </p:cNvPicPr>
          <p:nvPr/>
        </p:nvPicPr>
        <p:blipFill>
          <a:blip r:embed="rId15"/>
          <a:stretch>
            <a:fillRect/>
          </a:stretch>
        </p:blipFill>
        <p:spPr>
          <a:xfrm>
            <a:off x="609600" y="4419600"/>
            <a:ext cx="323850" cy="342900"/>
          </a:xfrm>
          <a:prstGeom prst="rect">
            <a:avLst/>
          </a:prstGeom>
        </p:spPr>
      </p:pic>
      <p:pic>
        <p:nvPicPr>
          <p:cNvPr id="17" name="Image 15" descr="preencoded.png">    </p:cNvPr>
          <p:cNvPicPr>
            <a:picLocks noChangeAspect="1"/>
          </p:cNvPicPr>
          <p:nvPr/>
        </p:nvPicPr>
        <p:blipFill>
          <a:blip r:embed="rId16"/>
          <a:stretch>
            <a:fillRect/>
          </a:stretch>
        </p:blipFill>
        <p:spPr>
          <a:xfrm>
            <a:off x="8479929" y="4152900"/>
            <a:ext cx="3102471" cy="876300"/>
          </a:xfrm>
          <a:prstGeom prst="rect">
            <a:avLst/>
          </a:prstGeom>
        </p:spPr>
      </p:pic>
      <p:pic>
        <p:nvPicPr>
          <p:cNvPr id="18" name="Image 16" descr="preencoded.png">    </p:cNvPr>
          <p:cNvPicPr>
            <a:picLocks noChangeAspect="1"/>
          </p:cNvPicPr>
          <p:nvPr/>
        </p:nvPicPr>
        <p:blipFill>
          <a:blip r:embed="rId17"/>
          <a:stretch>
            <a:fillRect/>
          </a:stretch>
        </p:blipFill>
        <p:spPr>
          <a:xfrm>
            <a:off x="4114800" y="6229350"/>
            <a:ext cx="609600" cy="38100"/>
          </a:xfrm>
          <a:prstGeom prst="rect">
            <a:avLst/>
          </a:prstGeom>
        </p:spPr>
      </p:pic>
      <p:pic>
        <p:nvPicPr>
          <p:cNvPr id="19" name="Image 17" descr="preencoded.png">    </p:cNvPr>
          <p:cNvPicPr>
            <a:picLocks noChangeAspect="1"/>
          </p:cNvPicPr>
          <p:nvPr/>
        </p:nvPicPr>
        <p:blipFill>
          <a:blip r:embed="rId18"/>
          <a:stretch>
            <a:fillRect/>
          </a:stretch>
        </p:blipFill>
        <p:spPr>
          <a:xfrm>
            <a:off x="5791200" y="6019800"/>
            <a:ext cx="457200" cy="457200"/>
          </a:xfrm>
          <a:prstGeom prst="rect">
            <a:avLst/>
          </a:prstGeom>
        </p:spPr>
      </p:pic>
      <p:pic>
        <p:nvPicPr>
          <p:cNvPr id="20" name="Image 18" descr="preencoded.png">    </p:cNvPr>
          <p:cNvPicPr>
            <a:picLocks noChangeAspect="1"/>
          </p:cNvPicPr>
          <p:nvPr/>
        </p:nvPicPr>
        <p:blipFill>
          <a:blip r:embed="rId19"/>
          <a:stretch>
            <a:fillRect/>
          </a:stretch>
        </p:blipFill>
        <p:spPr>
          <a:xfrm>
            <a:off x="5953125" y="6172200"/>
            <a:ext cx="133350" cy="152400"/>
          </a:xfrm>
          <a:prstGeom prst="rect">
            <a:avLst/>
          </a:prstGeom>
        </p:spPr>
      </p:pic>
      <p:pic>
        <p:nvPicPr>
          <p:cNvPr id="21" name="Image 19" descr="preencoded.png">    </p:cNvPr>
          <p:cNvPicPr>
            <a:picLocks noChangeAspect="1"/>
          </p:cNvPicPr>
          <p:nvPr/>
        </p:nvPicPr>
        <p:blipFill>
          <a:blip r:embed="rId20"/>
          <a:stretch>
            <a:fillRect/>
          </a:stretch>
        </p:blipFill>
        <p:spPr>
          <a:xfrm>
            <a:off x="7467600" y="6229350"/>
            <a:ext cx="609600" cy="38100"/>
          </a:xfrm>
          <a:prstGeom prst="rect">
            <a:avLst/>
          </a:prstGeom>
        </p:spPr>
      </p:pic>
      <p:pic>
        <p:nvPicPr>
          <p:cNvPr id="22" name="Image 20" descr="preencoded.png">    </p:cNvPr>
          <p:cNvPicPr>
            <a:picLocks noChangeAspect="1"/>
          </p:cNvPicPr>
          <p:nvPr/>
        </p:nvPicPr>
        <p:blipFill>
          <a:blip r:embed="rId21"/>
          <a:stretch>
            <a:fillRect/>
          </a:stretch>
        </p:blipFill>
        <p:spPr>
          <a:xfrm>
            <a:off x="11385500" y="6610350"/>
            <a:ext cx="749350" cy="190500"/>
          </a:xfrm>
          <a:prstGeom prst="rect">
            <a:avLst/>
          </a:prstGeom>
        </p:spPr>
      </p:pic>
      <p:sp>
        <p:nvSpPr>
          <p:cNvPr id="23"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全球产业发展：双引擎驱动格局</a:t>
            </a:r>
            <a:endParaRPr lang="en-US" sz="2700" dirty="0"/>
          </a:p>
        </p:txBody>
      </p:sp>
      <p:sp>
        <p:nvSpPr>
          <p:cNvPr id="24" name="Text 1"/>
          <p:cNvSpPr/>
          <p:nvPr/>
        </p:nvSpPr>
        <p:spPr>
          <a:xfrm>
            <a:off x="381000" y="838200"/>
            <a:ext cx="13716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大模型技术突破与经济降本需求双引擎驱动智能体从演示向规模化应用转变</a:t>
            </a:r>
            <a:endParaRPr lang="en-US" sz="1500" dirty="0"/>
          </a:p>
        </p:txBody>
      </p:sp>
      <p:sp>
        <p:nvSpPr>
          <p:cNvPr id="25" name="Text 2"/>
          <p:cNvSpPr/>
          <p:nvPr/>
        </p:nvSpPr>
        <p:spPr>
          <a:xfrm>
            <a:off x="1219200" y="17145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563EB"/>
                </a:solidFill>
                <a:latin typeface="ui-sans-serif" pitchFamily="34" charset="0"/>
                <a:ea typeface="ui-sans-serif" pitchFamily="34" charset="-122"/>
                <a:cs typeface="ui-sans-serif" pitchFamily="34" charset="-120"/>
              </a:rPr>
              <a:t>技术推力</a:t>
            </a:r>
            <a:endParaRPr lang="en-US" sz="1800" dirty="0"/>
          </a:p>
        </p:txBody>
      </p:sp>
      <p:sp>
        <p:nvSpPr>
          <p:cNvPr id="26" name="Text 3"/>
          <p:cNvSpPr/>
          <p:nvPr/>
        </p:nvSpPr>
        <p:spPr>
          <a:xfrm>
            <a:off x="838200" y="2247900"/>
            <a:ext cx="47548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闭源大模型在复杂推理、长上下文和工具调用能力上的突破</a:t>
            </a:r>
            <a:endParaRPr lang="en-US" sz="1200" dirty="0"/>
          </a:p>
        </p:txBody>
      </p:sp>
      <p:sp>
        <p:nvSpPr>
          <p:cNvPr id="27" name="Text 4"/>
          <p:cNvSpPr/>
          <p:nvPr/>
        </p:nvSpPr>
        <p:spPr>
          <a:xfrm>
            <a:off x="838200" y="2590800"/>
            <a:ext cx="49149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OpenAI的o1系列、Anthropic的Claude 3.5 Sonnet及谷歌的Gemini系列定义智能体能力上限</a:t>
            </a:r>
            <a:endParaRPr lang="en-US" sz="1200" dirty="0"/>
          </a:p>
        </p:txBody>
      </p:sp>
      <p:sp>
        <p:nvSpPr>
          <p:cNvPr id="28" name="Text 5"/>
          <p:cNvSpPr/>
          <p:nvPr/>
        </p:nvSpPr>
        <p:spPr>
          <a:xfrm>
            <a:off x="838200" y="3162300"/>
            <a:ext cx="4191595"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智能体获得前所未有的"大脑"，具备规划与执行能力</a:t>
            </a:r>
            <a:endParaRPr lang="en-US" sz="1200" dirty="0"/>
          </a:p>
        </p:txBody>
      </p:sp>
      <p:sp>
        <p:nvSpPr>
          <p:cNvPr id="29" name="Text 6"/>
          <p:cNvSpPr/>
          <p:nvPr/>
        </p:nvSpPr>
        <p:spPr>
          <a:xfrm>
            <a:off x="7048500" y="17145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6A34A"/>
                </a:solidFill>
                <a:latin typeface="ui-sans-serif" pitchFamily="34" charset="0"/>
                <a:ea typeface="ui-sans-serif" pitchFamily="34" charset="-122"/>
                <a:cs typeface="ui-sans-serif" pitchFamily="34" charset="-120"/>
              </a:rPr>
              <a:t>经济拉力</a:t>
            </a:r>
            <a:endParaRPr lang="en-US" sz="1800" dirty="0"/>
          </a:p>
        </p:txBody>
      </p:sp>
      <p:sp>
        <p:nvSpPr>
          <p:cNvPr id="30" name="Text 7"/>
          <p:cNvSpPr/>
          <p:nvPr/>
        </p:nvSpPr>
        <p:spPr>
          <a:xfrm>
            <a:off x="6667500" y="2247900"/>
            <a:ext cx="29260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全球宏观经济对降本增效的迫切需求</a:t>
            </a:r>
            <a:endParaRPr lang="en-US" sz="1200" dirty="0"/>
          </a:p>
        </p:txBody>
      </p:sp>
      <p:sp>
        <p:nvSpPr>
          <p:cNvPr id="31" name="Text 8"/>
          <p:cNvSpPr/>
          <p:nvPr/>
        </p:nvSpPr>
        <p:spPr>
          <a:xfrm>
            <a:off x="6667500" y="2590800"/>
            <a:ext cx="49149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企业积极寻求AI自动化方案，推动智能体从"锦上添花"转向解决实际业务痛点</a:t>
            </a:r>
            <a:endParaRPr lang="en-US" sz="1200" dirty="0"/>
          </a:p>
        </p:txBody>
      </p:sp>
      <p:sp>
        <p:nvSpPr>
          <p:cNvPr id="32" name="Text 9"/>
          <p:cNvSpPr/>
          <p:nvPr/>
        </p:nvSpPr>
        <p:spPr>
          <a:xfrm>
            <a:off x="6667500" y="3162300"/>
            <a:ext cx="36576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智能体成为具有明确投资回报率的生产力工具</a:t>
            </a:r>
            <a:endParaRPr lang="en-US" sz="1200" dirty="0"/>
          </a:p>
        </p:txBody>
      </p:sp>
      <p:sp>
        <p:nvSpPr>
          <p:cNvPr id="33" name="Text 10"/>
          <p:cNvSpPr/>
          <p:nvPr/>
        </p:nvSpPr>
        <p:spPr>
          <a:xfrm>
            <a:off x="1085850" y="4343400"/>
            <a:ext cx="2426196"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市场阶段</a:t>
            </a:r>
            <a:endParaRPr lang="en-US" sz="1500" dirty="0"/>
          </a:p>
        </p:txBody>
      </p:sp>
      <p:sp>
        <p:nvSpPr>
          <p:cNvPr id="34" name="Text 11"/>
          <p:cNvSpPr/>
          <p:nvPr/>
        </p:nvSpPr>
        <p:spPr>
          <a:xfrm>
            <a:off x="1085850" y="4610100"/>
            <a:ext cx="2911435"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全球市场正处于"早期商业化爬坡期"</a:t>
            </a:r>
            <a:endParaRPr lang="en-US" sz="1200" dirty="0"/>
          </a:p>
        </p:txBody>
      </p:sp>
      <p:sp>
        <p:nvSpPr>
          <p:cNvPr id="35" name="Text 12"/>
          <p:cNvSpPr/>
          <p:nvPr/>
        </p:nvSpPr>
        <p:spPr>
          <a:xfrm>
            <a:off x="9366260" y="4295775"/>
            <a:ext cx="1329809" cy="390525"/>
          </a:xfrm>
          <a:prstGeom prst="rect">
            <a:avLst/>
          </a:prstGeom>
          <a:noFill/>
          <a:ln/>
        </p:spPr>
        <p:txBody>
          <a:bodyPr wrap="square" lIns="0" tIns="0" rIns="0" bIns="0" rtlCol="0" anchor="t" vert="horz"/>
          <a:lstStyle/>
          <a:p>
            <a:pPr algn="ctr" indent="0" marL="0">
              <a:lnSpc>
                <a:spcPts val="3000"/>
              </a:lnSpc>
              <a:buNone/>
            </a:pPr>
            <a:r>
              <a:rPr lang="en-US" sz="2700" b="1" dirty="0">
                <a:solidFill>
                  <a:srgbClr val="2563EB"/>
                </a:solidFill>
                <a:latin typeface="ui-sans-serif" pitchFamily="34" charset="0"/>
                <a:ea typeface="ui-sans-serif" pitchFamily="34" charset="-122"/>
                <a:cs typeface="ui-sans-serif" pitchFamily="34" charset="-120"/>
              </a:rPr>
              <a:t>60%+</a:t>
            </a:r>
            <a:endParaRPr lang="en-US" sz="2700" dirty="0"/>
          </a:p>
        </p:txBody>
      </p:sp>
      <p:sp>
        <p:nvSpPr>
          <p:cNvPr id="36" name="Text 13"/>
          <p:cNvSpPr/>
          <p:nvPr/>
        </p:nvSpPr>
        <p:spPr>
          <a:xfrm>
            <a:off x="8352562" y="4686300"/>
            <a:ext cx="3357205"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企业已在至少一个业务单元试点或部署AI智能体</a:t>
            </a:r>
            <a:endParaRPr lang="en-US" sz="1050" dirty="0"/>
          </a:p>
        </p:txBody>
      </p:sp>
      <p:sp>
        <p:nvSpPr>
          <p:cNvPr id="37" name="Text 14"/>
          <p:cNvSpPr/>
          <p:nvPr/>
        </p:nvSpPr>
        <p:spPr>
          <a:xfrm>
            <a:off x="4876800" y="6134100"/>
            <a:ext cx="914400" cy="228600"/>
          </a:xfrm>
          <a:prstGeom prst="rect">
            <a:avLst/>
          </a:prstGeom>
          <a:noFill/>
          <a:ln/>
        </p:spPr>
        <p:txBody>
          <a:bodyPr wrap="square" lIns="0" tIns="0" rIns="0" bIns="0" rtlCol="0" anchor="t" vert="horz"/>
          <a:lstStyle/>
          <a:p>
            <a:pPr indent="0" marL="0">
              <a:lnSpc>
                <a:spcPts val="1800"/>
              </a:lnSpc>
              <a:buNone/>
            </a:pPr>
            <a:r>
              <a:rPr lang="en-US" sz="1200" dirty="0">
                <a:solidFill>
                  <a:srgbClr val="6B7280"/>
                </a:solidFill>
                <a:latin typeface="ui-sans-serif" pitchFamily="34" charset="0"/>
                <a:ea typeface="ui-sans-serif" pitchFamily="34" charset="-122"/>
                <a:cs typeface="ui-sans-serif" pitchFamily="34" charset="-120"/>
              </a:rPr>
              <a:t>从演示工具</a:t>
            </a:r>
            <a:endParaRPr lang="en-US" sz="1200" dirty="0"/>
          </a:p>
        </p:txBody>
      </p:sp>
      <p:sp>
        <p:nvSpPr>
          <p:cNvPr id="38" name="Text 15"/>
          <p:cNvSpPr/>
          <p:nvPr/>
        </p:nvSpPr>
        <p:spPr>
          <a:xfrm>
            <a:off x="6400800" y="6134100"/>
            <a:ext cx="1097280" cy="228600"/>
          </a:xfrm>
          <a:prstGeom prst="rect">
            <a:avLst/>
          </a:prstGeom>
          <a:noFill/>
          <a:ln/>
        </p:spPr>
        <p:txBody>
          <a:bodyPr wrap="square" lIns="0" tIns="0" rIns="0" bIns="0" rtlCol="0" anchor="t" vert="horz"/>
          <a:lstStyle/>
          <a:p>
            <a:pPr indent="0" marL="0">
              <a:lnSpc>
                <a:spcPts val="1800"/>
              </a:lnSpc>
              <a:buNone/>
            </a:pPr>
            <a:r>
              <a:rPr lang="en-US" sz="1200" dirty="0">
                <a:solidFill>
                  <a:srgbClr val="6B7280"/>
                </a:solidFill>
                <a:latin typeface="ui-sans-serif" pitchFamily="34" charset="0"/>
                <a:ea typeface="ui-sans-serif" pitchFamily="34" charset="-122"/>
                <a:cs typeface="ui-sans-serif" pitchFamily="34" charset="-120"/>
              </a:rPr>
              <a:t>向规模化应用</a:t>
            </a:r>
            <a:endParaRPr lang="en-US" sz="1200" dirty="0"/>
          </a:p>
        </p:txBody>
      </p:sp>
      <p:sp>
        <p:nvSpPr>
          <p:cNvPr id="39" name="Text 16"/>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409700"/>
            <a:ext cx="5562600" cy="4229100"/>
          </a:xfrm>
          <a:prstGeom prst="rect">
            <a:avLst/>
          </a:prstGeom>
        </p:spPr>
      </p:pic>
      <p:pic>
        <p:nvPicPr>
          <p:cNvPr id="4" name="Image 2" descr="preencoded.png">    </p:cNvPr>
          <p:cNvPicPr>
            <a:picLocks noChangeAspect="1"/>
          </p:cNvPicPr>
          <p:nvPr/>
        </p:nvPicPr>
        <p:blipFill>
          <a:blip r:embed="rId3"/>
          <a:stretch>
            <a:fillRect/>
          </a:stretch>
        </p:blipFill>
        <p:spPr>
          <a:xfrm>
            <a:off x="609600" y="1638300"/>
            <a:ext cx="457200" cy="457200"/>
          </a:xfrm>
          <a:prstGeom prst="rect">
            <a:avLst/>
          </a:prstGeom>
        </p:spPr>
      </p:pic>
      <p:pic>
        <p:nvPicPr>
          <p:cNvPr id="5" name="Image 3" descr="preencoded.png">    </p:cNvPr>
          <p:cNvPicPr>
            <a:picLocks noChangeAspect="1"/>
          </p:cNvPicPr>
          <p:nvPr/>
        </p:nvPicPr>
        <p:blipFill>
          <a:blip r:embed="rId4"/>
          <a:stretch>
            <a:fillRect/>
          </a:stretch>
        </p:blipFill>
        <p:spPr>
          <a:xfrm>
            <a:off x="709613" y="1714500"/>
            <a:ext cx="257175" cy="304800"/>
          </a:xfrm>
          <a:prstGeom prst="rect">
            <a:avLst/>
          </a:prstGeom>
        </p:spPr>
      </p:pic>
      <p:pic>
        <p:nvPicPr>
          <p:cNvPr id="6" name="Image 4" descr="preencoded.png">    </p:cNvPr>
          <p:cNvPicPr>
            <a:picLocks noChangeAspect="1"/>
          </p:cNvPicPr>
          <p:nvPr/>
        </p:nvPicPr>
        <p:blipFill>
          <a:blip r:embed="rId5"/>
          <a:stretch>
            <a:fillRect/>
          </a:stretch>
        </p:blipFill>
        <p:spPr>
          <a:xfrm>
            <a:off x="609600" y="2667000"/>
            <a:ext cx="5105400" cy="838200"/>
          </a:xfrm>
          <a:prstGeom prst="rect">
            <a:avLst/>
          </a:prstGeom>
        </p:spPr>
      </p:pic>
      <p:pic>
        <p:nvPicPr>
          <p:cNvPr id="7" name="Image 5" descr="preencoded.png">    </p:cNvPr>
          <p:cNvPicPr>
            <a:picLocks noChangeAspect="1"/>
          </p:cNvPicPr>
          <p:nvPr/>
        </p:nvPicPr>
        <p:blipFill>
          <a:blip r:embed="rId6"/>
          <a:stretch>
            <a:fillRect/>
          </a:stretch>
        </p:blipFill>
        <p:spPr>
          <a:xfrm>
            <a:off x="723900" y="28194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609600" y="3619500"/>
            <a:ext cx="5105400" cy="647700"/>
          </a:xfrm>
          <a:prstGeom prst="rect">
            <a:avLst/>
          </a:prstGeom>
        </p:spPr>
      </p:pic>
      <p:pic>
        <p:nvPicPr>
          <p:cNvPr id="9" name="Image 7" descr="preencoded.png">    </p:cNvPr>
          <p:cNvPicPr>
            <a:picLocks noChangeAspect="1"/>
          </p:cNvPicPr>
          <p:nvPr/>
        </p:nvPicPr>
        <p:blipFill>
          <a:blip r:embed="rId8"/>
          <a:stretch>
            <a:fillRect/>
          </a:stretch>
        </p:blipFill>
        <p:spPr>
          <a:xfrm>
            <a:off x="723900" y="3771900"/>
            <a:ext cx="171450" cy="152400"/>
          </a:xfrm>
          <a:prstGeom prst="rect">
            <a:avLst/>
          </a:prstGeom>
        </p:spPr>
      </p:pic>
      <p:pic>
        <p:nvPicPr>
          <p:cNvPr id="10" name="Image 8" descr="preencoded.png">    </p:cNvPr>
          <p:cNvPicPr>
            <a:picLocks noChangeAspect="1"/>
          </p:cNvPicPr>
          <p:nvPr/>
        </p:nvPicPr>
        <p:blipFill>
          <a:blip r:embed="rId9"/>
          <a:stretch>
            <a:fillRect/>
          </a:stretch>
        </p:blipFill>
        <p:spPr>
          <a:xfrm>
            <a:off x="609600" y="4381500"/>
            <a:ext cx="5105400" cy="647700"/>
          </a:xfrm>
          <a:prstGeom prst="rect">
            <a:avLst/>
          </a:prstGeom>
        </p:spPr>
      </p:pic>
      <p:pic>
        <p:nvPicPr>
          <p:cNvPr id="11" name="Image 9" descr="preencoded.png">    </p:cNvPr>
          <p:cNvPicPr>
            <a:picLocks noChangeAspect="1"/>
          </p:cNvPicPr>
          <p:nvPr/>
        </p:nvPicPr>
        <p:blipFill>
          <a:blip r:embed="rId10"/>
          <a:stretch>
            <a:fillRect/>
          </a:stretch>
        </p:blipFill>
        <p:spPr>
          <a:xfrm>
            <a:off x="723900" y="45339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6248400" y="1409700"/>
            <a:ext cx="5562600" cy="4229100"/>
          </a:xfrm>
          <a:prstGeom prst="rect">
            <a:avLst/>
          </a:prstGeom>
        </p:spPr>
      </p:pic>
      <p:pic>
        <p:nvPicPr>
          <p:cNvPr id="13" name="Image 11" descr="preencoded.png">    </p:cNvPr>
          <p:cNvPicPr>
            <a:picLocks noChangeAspect="1"/>
          </p:cNvPicPr>
          <p:nvPr/>
        </p:nvPicPr>
        <p:blipFill>
          <a:blip r:embed="rId12"/>
          <a:stretch>
            <a:fillRect/>
          </a:stretch>
        </p:blipFill>
        <p:spPr>
          <a:xfrm>
            <a:off x="6477000" y="1638300"/>
            <a:ext cx="457200" cy="457200"/>
          </a:xfrm>
          <a:prstGeom prst="rect">
            <a:avLst/>
          </a:prstGeom>
        </p:spPr>
      </p:pic>
      <p:pic>
        <p:nvPicPr>
          <p:cNvPr id="14" name="Image 12" descr="preencoded.png">    </p:cNvPr>
          <p:cNvPicPr>
            <a:picLocks noChangeAspect="1"/>
          </p:cNvPicPr>
          <p:nvPr/>
        </p:nvPicPr>
        <p:blipFill>
          <a:blip r:embed="rId13"/>
          <a:stretch>
            <a:fillRect/>
          </a:stretch>
        </p:blipFill>
        <p:spPr>
          <a:xfrm>
            <a:off x="6591300" y="1714500"/>
            <a:ext cx="228600" cy="304800"/>
          </a:xfrm>
          <a:prstGeom prst="rect">
            <a:avLst/>
          </a:prstGeom>
        </p:spPr>
      </p:pic>
      <p:pic>
        <p:nvPicPr>
          <p:cNvPr id="15" name="Image 13" descr="preencoded.png">    </p:cNvPr>
          <p:cNvPicPr>
            <a:picLocks noChangeAspect="1"/>
          </p:cNvPicPr>
          <p:nvPr/>
        </p:nvPicPr>
        <p:blipFill>
          <a:blip r:embed="rId14"/>
          <a:stretch>
            <a:fillRect/>
          </a:stretch>
        </p:blipFill>
        <p:spPr>
          <a:xfrm>
            <a:off x="6477000" y="2667000"/>
            <a:ext cx="5105400" cy="838200"/>
          </a:xfrm>
          <a:prstGeom prst="rect">
            <a:avLst/>
          </a:prstGeom>
        </p:spPr>
      </p:pic>
      <p:pic>
        <p:nvPicPr>
          <p:cNvPr id="16" name="Image 14" descr="preencoded.png">    </p:cNvPr>
          <p:cNvPicPr>
            <a:picLocks noChangeAspect="1"/>
          </p:cNvPicPr>
          <p:nvPr/>
        </p:nvPicPr>
        <p:blipFill>
          <a:blip r:embed="rId15"/>
          <a:stretch>
            <a:fillRect/>
          </a:stretch>
        </p:blipFill>
        <p:spPr>
          <a:xfrm>
            <a:off x="6591300" y="28194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6477000" y="3619500"/>
            <a:ext cx="5105400" cy="838200"/>
          </a:xfrm>
          <a:prstGeom prst="rect">
            <a:avLst/>
          </a:prstGeom>
        </p:spPr>
      </p:pic>
      <p:pic>
        <p:nvPicPr>
          <p:cNvPr id="18" name="Image 16" descr="preencoded.png">    </p:cNvPr>
          <p:cNvPicPr>
            <a:picLocks noChangeAspect="1"/>
          </p:cNvPicPr>
          <p:nvPr/>
        </p:nvPicPr>
        <p:blipFill>
          <a:blip r:embed="rId17"/>
          <a:stretch>
            <a:fillRect/>
          </a:stretch>
        </p:blipFill>
        <p:spPr>
          <a:xfrm>
            <a:off x="6591300" y="377190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6477000" y="4572000"/>
            <a:ext cx="5105400" cy="838200"/>
          </a:xfrm>
          <a:prstGeom prst="rect">
            <a:avLst/>
          </a:prstGeom>
        </p:spPr>
      </p:pic>
      <p:pic>
        <p:nvPicPr>
          <p:cNvPr id="20" name="Image 18" descr="preencoded.png">    </p:cNvPr>
          <p:cNvPicPr>
            <a:picLocks noChangeAspect="1"/>
          </p:cNvPicPr>
          <p:nvPr/>
        </p:nvPicPr>
        <p:blipFill>
          <a:blip r:embed="rId19"/>
          <a:stretch>
            <a:fillRect/>
          </a:stretch>
        </p:blipFill>
        <p:spPr>
          <a:xfrm>
            <a:off x="6591300" y="472440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381000" y="5867400"/>
            <a:ext cx="11430000" cy="571500"/>
          </a:xfrm>
          <a:prstGeom prst="rect">
            <a:avLst/>
          </a:prstGeom>
        </p:spPr>
      </p:pic>
      <p:pic>
        <p:nvPicPr>
          <p:cNvPr id="22" name="Image 20" descr="preencoded.png">    </p:cNvPr>
          <p:cNvPicPr>
            <a:picLocks noChangeAspect="1"/>
          </p:cNvPicPr>
          <p:nvPr/>
        </p:nvPicPr>
        <p:blipFill>
          <a:blip r:embed="rId21"/>
          <a:stretch>
            <a:fillRect/>
          </a:stretch>
        </p:blipFill>
        <p:spPr>
          <a:xfrm>
            <a:off x="2905274" y="6019800"/>
            <a:ext cx="142875" cy="266700"/>
          </a:xfrm>
          <a:prstGeom prst="rect">
            <a:avLst/>
          </a:prstGeom>
        </p:spPr>
      </p:pic>
      <p:pic>
        <p:nvPicPr>
          <p:cNvPr id="23" name="Image 21" descr="preencoded.png">    </p:cNvPr>
          <p:cNvPicPr>
            <a:picLocks noChangeAspect="1"/>
          </p:cNvPicPr>
          <p:nvPr/>
        </p:nvPicPr>
        <p:blipFill>
          <a:blip r:embed="rId22"/>
          <a:stretch>
            <a:fillRect/>
          </a:stretch>
        </p:blipFill>
        <p:spPr>
          <a:xfrm>
            <a:off x="11385500" y="6610350"/>
            <a:ext cx="749350" cy="190500"/>
          </a:xfrm>
          <a:prstGeom prst="rect">
            <a:avLst/>
          </a:prstGeom>
        </p:spPr>
      </p:pic>
      <p:sp>
        <p:nvSpPr>
          <p:cNvPr id="24"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中美发展路径对比分析</a:t>
            </a:r>
            <a:endParaRPr lang="en-US" sz="2700" dirty="0"/>
          </a:p>
        </p:txBody>
      </p:sp>
      <p:sp>
        <p:nvSpPr>
          <p:cNvPr id="25" name="Text 1"/>
          <p:cNvSpPr/>
          <p:nvPr/>
        </p:nvSpPr>
        <p:spPr>
          <a:xfrm>
            <a:off x="381000" y="838200"/>
            <a:ext cx="13716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美国以基础模型与通用框架构建开放生态，中国侧重垂直应用与工程化集成</a:t>
            </a:r>
            <a:endParaRPr lang="en-US" sz="1500" dirty="0"/>
          </a:p>
        </p:txBody>
      </p:sp>
      <p:sp>
        <p:nvSpPr>
          <p:cNvPr id="26" name="Text 2"/>
          <p:cNvSpPr/>
          <p:nvPr/>
        </p:nvSpPr>
        <p:spPr>
          <a:xfrm>
            <a:off x="1219200" y="17145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563EB"/>
                </a:solidFill>
                <a:latin typeface="ui-sans-serif" pitchFamily="34" charset="0"/>
                <a:ea typeface="ui-sans-serif" pitchFamily="34" charset="-122"/>
                <a:cs typeface="ui-sans-serif" pitchFamily="34" charset="-120"/>
              </a:rPr>
              <a:t>美国路径</a:t>
            </a:r>
            <a:endParaRPr lang="en-US" sz="1800" dirty="0"/>
          </a:p>
        </p:txBody>
      </p:sp>
      <p:sp>
        <p:nvSpPr>
          <p:cNvPr id="27" name="Text 3"/>
          <p:cNvSpPr/>
          <p:nvPr/>
        </p:nvSpPr>
        <p:spPr>
          <a:xfrm>
            <a:off x="609600" y="2286000"/>
            <a:ext cx="51054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3B82F6"/>
                </a:solidFill>
                <a:latin typeface="ui-sans-serif" pitchFamily="34" charset="0"/>
                <a:ea typeface="ui-sans-serif" pitchFamily="34" charset="-122"/>
                <a:cs typeface="ui-sans-serif" pitchFamily="34" charset="-120"/>
              </a:rPr>
              <a:t>以"模型+框架"构建生态基石</a:t>
            </a:r>
            <a:endParaRPr lang="en-US" sz="1350" dirty="0"/>
          </a:p>
        </p:txBody>
      </p:sp>
      <p:sp>
        <p:nvSpPr>
          <p:cNvPr id="28" name="Text 4"/>
          <p:cNvSpPr/>
          <p:nvPr/>
        </p:nvSpPr>
        <p:spPr>
          <a:xfrm>
            <a:off x="990600" y="2781300"/>
            <a:ext cx="46101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模型层</a:t>
            </a:r>
            <a:endParaRPr lang="en-US" sz="1200" dirty="0"/>
          </a:p>
        </p:txBody>
      </p:sp>
      <p:sp>
        <p:nvSpPr>
          <p:cNvPr id="29" name="Text 5"/>
          <p:cNvSpPr/>
          <p:nvPr/>
        </p:nvSpPr>
        <p:spPr>
          <a:xfrm>
            <a:off x="990600" y="3009900"/>
            <a:ext cx="46101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Meta的Llama系列是开源基石的"事实标准"，催生了庞大的微调与推理优化生态</a:t>
            </a:r>
            <a:endParaRPr lang="en-US" sz="1050" dirty="0"/>
          </a:p>
        </p:txBody>
      </p:sp>
      <p:sp>
        <p:nvSpPr>
          <p:cNvPr id="30" name="Text 6"/>
          <p:cNvSpPr/>
          <p:nvPr/>
        </p:nvSpPr>
        <p:spPr>
          <a:xfrm>
            <a:off x="1009650" y="3733800"/>
            <a:ext cx="4173289"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框架层</a:t>
            </a:r>
            <a:endParaRPr lang="en-US" sz="1200" dirty="0"/>
          </a:p>
        </p:txBody>
      </p:sp>
      <p:sp>
        <p:nvSpPr>
          <p:cNvPr id="31" name="Text 7"/>
          <p:cNvSpPr/>
          <p:nvPr/>
        </p:nvSpPr>
        <p:spPr>
          <a:xfrm>
            <a:off x="1009650" y="3962400"/>
            <a:ext cx="5007947"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LangChain成为全球开发者的通用连接器，定义智能体应用的标准结构</a:t>
            </a:r>
            <a:endParaRPr lang="en-US" sz="1050" dirty="0"/>
          </a:p>
        </p:txBody>
      </p:sp>
      <p:sp>
        <p:nvSpPr>
          <p:cNvPr id="32" name="Text 8"/>
          <p:cNvSpPr/>
          <p:nvPr/>
        </p:nvSpPr>
        <p:spPr>
          <a:xfrm>
            <a:off x="990600" y="4495800"/>
            <a:ext cx="437138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工具与组件</a:t>
            </a:r>
            <a:endParaRPr lang="en-US" sz="1200" dirty="0"/>
          </a:p>
        </p:txBody>
      </p:sp>
      <p:sp>
        <p:nvSpPr>
          <p:cNvPr id="33" name="Text 9"/>
          <p:cNvSpPr/>
          <p:nvPr/>
        </p:nvSpPr>
        <p:spPr>
          <a:xfrm>
            <a:off x="990600" y="4724400"/>
            <a:ext cx="5245656"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Hugging Face不仅是模型仓库，更演进为智能体工具与组件的核心集散地</a:t>
            </a:r>
            <a:endParaRPr lang="en-US" sz="1050" dirty="0"/>
          </a:p>
        </p:txBody>
      </p:sp>
      <p:sp>
        <p:nvSpPr>
          <p:cNvPr id="34" name="Text 10"/>
          <p:cNvSpPr/>
          <p:nvPr/>
        </p:nvSpPr>
        <p:spPr>
          <a:xfrm>
            <a:off x="7086600" y="17145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DC2626"/>
                </a:solidFill>
                <a:latin typeface="ui-sans-serif" pitchFamily="34" charset="0"/>
                <a:ea typeface="ui-sans-serif" pitchFamily="34" charset="-122"/>
                <a:cs typeface="ui-sans-serif" pitchFamily="34" charset="-120"/>
              </a:rPr>
              <a:t>中国路径</a:t>
            </a:r>
            <a:endParaRPr lang="en-US" sz="1800" dirty="0"/>
          </a:p>
        </p:txBody>
      </p:sp>
      <p:sp>
        <p:nvSpPr>
          <p:cNvPr id="35" name="Text 11"/>
          <p:cNvSpPr/>
          <p:nvPr/>
        </p:nvSpPr>
        <p:spPr>
          <a:xfrm>
            <a:off x="6477000" y="2286000"/>
            <a:ext cx="51054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EF4444"/>
                </a:solidFill>
                <a:latin typeface="ui-sans-serif" pitchFamily="34" charset="0"/>
                <a:ea typeface="ui-sans-serif" pitchFamily="34" charset="-122"/>
                <a:cs typeface="ui-sans-serif" pitchFamily="34" charset="-120"/>
              </a:rPr>
              <a:t>以"平台+场景方案"加速落地</a:t>
            </a:r>
            <a:endParaRPr lang="en-US" sz="1350" dirty="0"/>
          </a:p>
        </p:txBody>
      </p:sp>
      <p:sp>
        <p:nvSpPr>
          <p:cNvPr id="36" name="Text 12"/>
          <p:cNvSpPr/>
          <p:nvPr/>
        </p:nvSpPr>
        <p:spPr>
          <a:xfrm>
            <a:off x="6858000" y="2781300"/>
            <a:ext cx="46101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平台层</a:t>
            </a:r>
            <a:endParaRPr lang="en-US" sz="1200" dirty="0"/>
          </a:p>
        </p:txBody>
      </p:sp>
      <p:sp>
        <p:nvSpPr>
          <p:cNvPr id="37" name="Text 13"/>
          <p:cNvSpPr/>
          <p:nvPr/>
        </p:nvSpPr>
        <p:spPr>
          <a:xfrm>
            <a:off x="6858000" y="3009900"/>
            <a:ext cx="46101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ModelScope（魔搭）、Dify等平台不仅提供框架，更集成国内主流模型、数据集和云资源，提供端到端的应用发布与托管服务</a:t>
            </a:r>
            <a:endParaRPr lang="en-US" sz="1050" dirty="0"/>
          </a:p>
        </p:txBody>
      </p:sp>
      <p:sp>
        <p:nvSpPr>
          <p:cNvPr id="38" name="Text 14"/>
          <p:cNvSpPr/>
          <p:nvPr/>
        </p:nvSpPr>
        <p:spPr>
          <a:xfrm>
            <a:off x="6858000" y="3733800"/>
            <a:ext cx="46101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场景方案</a:t>
            </a:r>
            <a:endParaRPr lang="en-US" sz="1200" dirty="0"/>
          </a:p>
        </p:txBody>
      </p:sp>
      <p:sp>
        <p:nvSpPr>
          <p:cNvPr id="39" name="Text 15"/>
          <p:cNvSpPr/>
          <p:nvPr/>
        </p:nvSpPr>
        <p:spPr>
          <a:xfrm>
            <a:off x="6858000" y="3962400"/>
            <a:ext cx="46101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开源项目更直接地瞄准具体问题，如ChatDev（软件开发）、OpenSPG（知识图谱驱动智能体）、DB-GPT（数据库智能助理）</a:t>
            </a:r>
            <a:endParaRPr lang="en-US" sz="1050" dirty="0"/>
          </a:p>
        </p:txBody>
      </p:sp>
      <p:sp>
        <p:nvSpPr>
          <p:cNvPr id="40" name="Text 16"/>
          <p:cNvSpPr/>
          <p:nvPr/>
        </p:nvSpPr>
        <p:spPr>
          <a:xfrm>
            <a:off x="6858000" y="4686300"/>
            <a:ext cx="46101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工程化与快速迭代</a:t>
            </a:r>
            <a:endParaRPr lang="en-US" sz="1200" dirty="0"/>
          </a:p>
        </p:txBody>
      </p:sp>
      <p:sp>
        <p:nvSpPr>
          <p:cNvPr id="41" name="Text 17"/>
          <p:cNvSpPr/>
          <p:nvPr/>
        </p:nvSpPr>
        <p:spPr>
          <a:xfrm>
            <a:off x="6858000" y="4914900"/>
            <a:ext cx="4610100" cy="3810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提供高度场景化的参考实现，极大简化从想法到部署的路径，形成快速迭代的解决方案市场</a:t>
            </a:r>
            <a:endParaRPr lang="en-US" sz="1050" dirty="0"/>
          </a:p>
        </p:txBody>
      </p:sp>
      <p:sp>
        <p:nvSpPr>
          <p:cNvPr id="42" name="Text 18"/>
          <p:cNvSpPr/>
          <p:nvPr/>
        </p:nvSpPr>
        <p:spPr>
          <a:xfrm>
            <a:off x="3162449" y="6038850"/>
            <a:ext cx="7349133" cy="228600"/>
          </a:xfrm>
          <a:prstGeom prst="rect">
            <a:avLst/>
          </a:prstGeom>
          <a:noFill/>
          <a:ln/>
        </p:spPr>
        <p:txBody>
          <a:bodyPr wrap="square" lIns="0" tIns="0" rIns="0" bIns="0" rtlCol="0" anchor="t" vert="horz"/>
          <a:lstStyle/>
          <a:p>
            <a:pPr indent="0" marL="0">
              <a:lnSpc>
                <a:spcPts val="1800"/>
              </a:lnSpc>
              <a:buNone/>
            </a:pPr>
            <a:r>
              <a:rPr lang="en-US" sz="1200" b="1" dirty="0">
                <a:solidFill>
                  <a:srgbClr val="374151"/>
                </a:solidFill>
                <a:latin typeface="ui-sans-serif" pitchFamily="34" charset="0"/>
                <a:ea typeface="ui-sans-serif" pitchFamily="34" charset="-122"/>
                <a:cs typeface="ui-sans-serif" pitchFamily="34" charset="-120"/>
              </a:rPr>
              <a:t>互补格局：</a:t>
            </a:r>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中美在智能体领域的战略差异与互补关系，将共同推动全球AI agent产业的发展</a:t>
            </a:r>
            <a:endParaRPr lang="en-US" sz="1200" dirty="0"/>
          </a:p>
        </p:txBody>
      </p:sp>
      <p:sp>
        <p:nvSpPr>
          <p:cNvPr id="43" name="Text 19"/>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409700"/>
            <a:ext cx="2743200" cy="1333500"/>
          </a:xfrm>
          <a:prstGeom prst="rect">
            <a:avLst/>
          </a:prstGeom>
        </p:spPr>
      </p:pic>
      <p:pic>
        <p:nvPicPr>
          <p:cNvPr id="4" name="Image 2" descr="preencoded.png">    </p:cNvPr>
          <p:cNvPicPr>
            <a:picLocks noChangeAspect="1"/>
          </p:cNvPicPr>
          <p:nvPr/>
        </p:nvPicPr>
        <p:blipFill>
          <a:blip r:embed="rId3"/>
          <a:stretch>
            <a:fillRect/>
          </a:stretch>
        </p:blipFill>
        <p:spPr>
          <a:xfrm>
            <a:off x="571500" y="1600200"/>
            <a:ext cx="381000" cy="381000"/>
          </a:xfrm>
          <a:prstGeom prst="rect">
            <a:avLst/>
          </a:prstGeom>
        </p:spPr>
      </p:pic>
      <p:pic>
        <p:nvPicPr>
          <p:cNvPr id="5" name="Image 3" descr="preencoded.png">    </p:cNvPr>
          <p:cNvPicPr>
            <a:picLocks noChangeAspect="1"/>
          </p:cNvPicPr>
          <p:nvPr/>
        </p:nvPicPr>
        <p:blipFill>
          <a:blip r:embed="rId4"/>
          <a:stretch>
            <a:fillRect/>
          </a:stretch>
        </p:blipFill>
        <p:spPr>
          <a:xfrm>
            <a:off x="666750" y="1657350"/>
            <a:ext cx="190500" cy="266700"/>
          </a:xfrm>
          <a:prstGeom prst="rect">
            <a:avLst/>
          </a:prstGeom>
        </p:spPr>
      </p:pic>
      <p:pic>
        <p:nvPicPr>
          <p:cNvPr id="6" name="Image 4" descr="preencoded.png">    </p:cNvPr>
          <p:cNvPicPr>
            <a:picLocks noChangeAspect="1"/>
          </p:cNvPicPr>
          <p:nvPr/>
        </p:nvPicPr>
        <p:blipFill>
          <a:blip r:embed="rId5"/>
          <a:stretch>
            <a:fillRect/>
          </a:stretch>
        </p:blipFill>
        <p:spPr>
          <a:xfrm>
            <a:off x="571500" y="2133600"/>
            <a:ext cx="133350" cy="133350"/>
          </a:xfrm>
          <a:prstGeom prst="rect">
            <a:avLst/>
          </a:prstGeom>
        </p:spPr>
      </p:pic>
      <p:pic>
        <p:nvPicPr>
          <p:cNvPr id="7" name="Image 5" descr="preencoded.png">    </p:cNvPr>
          <p:cNvPicPr>
            <a:picLocks noChangeAspect="1"/>
          </p:cNvPicPr>
          <p:nvPr/>
        </p:nvPicPr>
        <p:blipFill>
          <a:blip r:embed="rId6"/>
          <a:stretch>
            <a:fillRect/>
          </a:stretch>
        </p:blipFill>
        <p:spPr>
          <a:xfrm>
            <a:off x="571500" y="2400300"/>
            <a:ext cx="133350" cy="133350"/>
          </a:xfrm>
          <a:prstGeom prst="rect">
            <a:avLst/>
          </a:prstGeom>
        </p:spPr>
      </p:pic>
      <p:pic>
        <p:nvPicPr>
          <p:cNvPr id="8" name="Image 6" descr="preencoded.png">    </p:cNvPr>
          <p:cNvPicPr>
            <a:picLocks noChangeAspect="1"/>
          </p:cNvPicPr>
          <p:nvPr/>
        </p:nvPicPr>
        <p:blipFill>
          <a:blip r:embed="rId7"/>
          <a:stretch>
            <a:fillRect/>
          </a:stretch>
        </p:blipFill>
        <p:spPr>
          <a:xfrm>
            <a:off x="4724400" y="1409700"/>
            <a:ext cx="2743200" cy="1333500"/>
          </a:xfrm>
          <a:prstGeom prst="rect">
            <a:avLst/>
          </a:prstGeom>
        </p:spPr>
      </p:pic>
      <p:pic>
        <p:nvPicPr>
          <p:cNvPr id="9" name="Image 7" descr="preencoded.png">    </p:cNvPr>
          <p:cNvPicPr>
            <a:picLocks noChangeAspect="1"/>
          </p:cNvPicPr>
          <p:nvPr/>
        </p:nvPicPr>
        <p:blipFill>
          <a:blip r:embed="rId8"/>
          <a:stretch>
            <a:fillRect/>
          </a:stretch>
        </p:blipFill>
        <p:spPr>
          <a:xfrm>
            <a:off x="4914900" y="1600200"/>
            <a:ext cx="381000" cy="381000"/>
          </a:xfrm>
          <a:prstGeom prst="rect">
            <a:avLst/>
          </a:prstGeom>
        </p:spPr>
      </p:pic>
      <p:pic>
        <p:nvPicPr>
          <p:cNvPr id="10" name="Image 8" descr="preencoded.png">    </p:cNvPr>
          <p:cNvPicPr>
            <a:picLocks noChangeAspect="1"/>
          </p:cNvPicPr>
          <p:nvPr/>
        </p:nvPicPr>
        <p:blipFill>
          <a:blip r:embed="rId9"/>
          <a:stretch>
            <a:fillRect/>
          </a:stretch>
        </p:blipFill>
        <p:spPr>
          <a:xfrm>
            <a:off x="4986338" y="1657350"/>
            <a:ext cx="238125" cy="266700"/>
          </a:xfrm>
          <a:prstGeom prst="rect">
            <a:avLst/>
          </a:prstGeom>
        </p:spPr>
      </p:pic>
      <p:pic>
        <p:nvPicPr>
          <p:cNvPr id="11" name="Image 9" descr="preencoded.png">    </p:cNvPr>
          <p:cNvPicPr>
            <a:picLocks noChangeAspect="1"/>
          </p:cNvPicPr>
          <p:nvPr/>
        </p:nvPicPr>
        <p:blipFill>
          <a:blip r:embed="rId10"/>
          <a:stretch>
            <a:fillRect/>
          </a:stretch>
        </p:blipFill>
        <p:spPr>
          <a:xfrm>
            <a:off x="4914900" y="2133600"/>
            <a:ext cx="133350" cy="133350"/>
          </a:xfrm>
          <a:prstGeom prst="rect">
            <a:avLst/>
          </a:prstGeom>
        </p:spPr>
      </p:pic>
      <p:pic>
        <p:nvPicPr>
          <p:cNvPr id="12" name="Image 10" descr="preencoded.png">    </p:cNvPr>
          <p:cNvPicPr>
            <a:picLocks noChangeAspect="1"/>
          </p:cNvPicPr>
          <p:nvPr/>
        </p:nvPicPr>
        <p:blipFill>
          <a:blip r:embed="rId11"/>
          <a:stretch>
            <a:fillRect/>
          </a:stretch>
        </p:blipFill>
        <p:spPr>
          <a:xfrm>
            <a:off x="4914900" y="2400300"/>
            <a:ext cx="133350" cy="133350"/>
          </a:xfrm>
          <a:prstGeom prst="rect">
            <a:avLst/>
          </a:prstGeom>
        </p:spPr>
      </p:pic>
      <p:pic>
        <p:nvPicPr>
          <p:cNvPr id="13" name="Image 11" descr="preencoded.png">    </p:cNvPr>
          <p:cNvPicPr>
            <a:picLocks noChangeAspect="1"/>
          </p:cNvPicPr>
          <p:nvPr/>
        </p:nvPicPr>
        <p:blipFill>
          <a:blip r:embed="rId12"/>
          <a:stretch>
            <a:fillRect/>
          </a:stretch>
        </p:blipFill>
        <p:spPr>
          <a:xfrm>
            <a:off x="9067800" y="1409700"/>
            <a:ext cx="2743200" cy="1333500"/>
          </a:xfrm>
          <a:prstGeom prst="rect">
            <a:avLst/>
          </a:prstGeom>
        </p:spPr>
      </p:pic>
      <p:pic>
        <p:nvPicPr>
          <p:cNvPr id="14" name="Image 12" descr="preencoded.png">    </p:cNvPr>
          <p:cNvPicPr>
            <a:picLocks noChangeAspect="1"/>
          </p:cNvPicPr>
          <p:nvPr/>
        </p:nvPicPr>
        <p:blipFill>
          <a:blip r:embed="rId13"/>
          <a:stretch>
            <a:fillRect/>
          </a:stretch>
        </p:blipFill>
        <p:spPr>
          <a:xfrm>
            <a:off x="9258300" y="1600200"/>
            <a:ext cx="381000" cy="381000"/>
          </a:xfrm>
          <a:prstGeom prst="rect">
            <a:avLst/>
          </a:prstGeom>
        </p:spPr>
      </p:pic>
      <p:pic>
        <p:nvPicPr>
          <p:cNvPr id="15" name="Image 13" descr="preencoded.png">    </p:cNvPr>
          <p:cNvPicPr>
            <a:picLocks noChangeAspect="1"/>
          </p:cNvPicPr>
          <p:nvPr/>
        </p:nvPicPr>
        <p:blipFill>
          <a:blip r:embed="rId14"/>
          <a:stretch>
            <a:fillRect/>
          </a:stretch>
        </p:blipFill>
        <p:spPr>
          <a:xfrm>
            <a:off x="9353550" y="1657350"/>
            <a:ext cx="190500" cy="266700"/>
          </a:xfrm>
          <a:prstGeom prst="rect">
            <a:avLst/>
          </a:prstGeom>
        </p:spPr>
      </p:pic>
      <p:pic>
        <p:nvPicPr>
          <p:cNvPr id="16" name="Image 14" descr="preencoded.png">    </p:cNvPr>
          <p:cNvPicPr>
            <a:picLocks noChangeAspect="1"/>
          </p:cNvPicPr>
          <p:nvPr/>
        </p:nvPicPr>
        <p:blipFill>
          <a:blip r:embed="rId15"/>
          <a:stretch>
            <a:fillRect/>
          </a:stretch>
        </p:blipFill>
        <p:spPr>
          <a:xfrm>
            <a:off x="9258300" y="2133600"/>
            <a:ext cx="133350" cy="133350"/>
          </a:xfrm>
          <a:prstGeom prst="rect">
            <a:avLst/>
          </a:prstGeom>
        </p:spPr>
      </p:pic>
      <p:pic>
        <p:nvPicPr>
          <p:cNvPr id="17" name="Image 15" descr="preencoded.png">    </p:cNvPr>
          <p:cNvPicPr>
            <a:picLocks noChangeAspect="1"/>
          </p:cNvPicPr>
          <p:nvPr/>
        </p:nvPicPr>
        <p:blipFill>
          <a:blip r:embed="rId16"/>
          <a:stretch>
            <a:fillRect/>
          </a:stretch>
        </p:blipFill>
        <p:spPr>
          <a:xfrm>
            <a:off x="9258300" y="2400300"/>
            <a:ext cx="133350" cy="133350"/>
          </a:xfrm>
          <a:prstGeom prst="rect">
            <a:avLst/>
          </a:prstGeom>
        </p:spPr>
      </p:pic>
      <p:pic>
        <p:nvPicPr>
          <p:cNvPr id="18" name="Image 16" descr="preencoded.png">    </p:cNvPr>
          <p:cNvPicPr>
            <a:picLocks noChangeAspect="1"/>
          </p:cNvPicPr>
          <p:nvPr/>
        </p:nvPicPr>
        <p:blipFill>
          <a:blip r:embed="rId17"/>
          <a:stretch>
            <a:fillRect/>
          </a:stretch>
        </p:blipFill>
        <p:spPr>
          <a:xfrm>
            <a:off x="5638800" y="1619250"/>
            <a:ext cx="914400" cy="914400"/>
          </a:xfrm>
          <a:prstGeom prst="rect">
            <a:avLst/>
          </a:prstGeom>
        </p:spPr>
      </p:pic>
      <p:pic>
        <p:nvPicPr>
          <p:cNvPr id="19" name="Image 17" descr="preencoded.png">    </p:cNvPr>
          <p:cNvPicPr>
            <a:picLocks noChangeAspect="1"/>
          </p:cNvPicPr>
          <p:nvPr/>
        </p:nvPicPr>
        <p:blipFill>
          <a:blip r:embed="rId18"/>
          <a:stretch>
            <a:fillRect/>
          </a:stretch>
        </p:blipFill>
        <p:spPr>
          <a:xfrm>
            <a:off x="5972175" y="1905000"/>
            <a:ext cx="247650" cy="342900"/>
          </a:xfrm>
          <a:prstGeom prst="rect">
            <a:avLst/>
          </a:prstGeom>
        </p:spPr>
      </p:pic>
      <p:pic>
        <p:nvPicPr>
          <p:cNvPr id="20" name="Image 18" descr="preencoded.png">    </p:cNvPr>
          <p:cNvPicPr>
            <a:picLocks noChangeAspect="1"/>
          </p:cNvPicPr>
          <p:nvPr/>
        </p:nvPicPr>
        <p:blipFill>
          <a:blip r:embed="rId19"/>
          <a:stretch>
            <a:fillRect/>
          </a:stretch>
        </p:blipFill>
        <p:spPr>
          <a:xfrm>
            <a:off x="381000" y="3200400"/>
            <a:ext cx="11430000" cy="1714500"/>
          </a:xfrm>
          <a:prstGeom prst="rect">
            <a:avLst/>
          </a:prstGeom>
        </p:spPr>
      </p:pic>
      <p:pic>
        <p:nvPicPr>
          <p:cNvPr id="21" name="Image 19" descr="preencoded.png">    </p:cNvPr>
          <p:cNvPicPr>
            <a:picLocks noChangeAspect="1"/>
          </p:cNvPicPr>
          <p:nvPr/>
        </p:nvPicPr>
        <p:blipFill>
          <a:blip r:embed="rId20"/>
          <a:stretch>
            <a:fillRect/>
          </a:stretch>
        </p:blipFill>
        <p:spPr>
          <a:xfrm>
            <a:off x="609600" y="3848100"/>
            <a:ext cx="171450" cy="266700"/>
          </a:xfrm>
          <a:prstGeom prst="rect">
            <a:avLst/>
          </a:prstGeom>
        </p:spPr>
      </p:pic>
      <p:pic>
        <p:nvPicPr>
          <p:cNvPr id="22" name="Image 20" descr="preencoded.png">    </p:cNvPr>
          <p:cNvPicPr>
            <a:picLocks noChangeAspect="1"/>
          </p:cNvPicPr>
          <p:nvPr/>
        </p:nvPicPr>
        <p:blipFill>
          <a:blip r:embed="rId21"/>
          <a:stretch>
            <a:fillRect/>
          </a:stretch>
        </p:blipFill>
        <p:spPr>
          <a:xfrm>
            <a:off x="609600" y="4267200"/>
            <a:ext cx="133350" cy="266700"/>
          </a:xfrm>
          <a:prstGeom prst="rect">
            <a:avLst/>
          </a:prstGeom>
        </p:spPr>
      </p:pic>
      <p:pic>
        <p:nvPicPr>
          <p:cNvPr id="23" name="Image 21" descr="preencoded.png">    </p:cNvPr>
          <p:cNvPicPr>
            <a:picLocks noChangeAspect="1"/>
          </p:cNvPicPr>
          <p:nvPr/>
        </p:nvPicPr>
        <p:blipFill>
          <a:blip r:embed="rId22"/>
          <a:stretch>
            <a:fillRect/>
          </a:stretch>
        </p:blipFill>
        <p:spPr>
          <a:xfrm>
            <a:off x="6210300" y="3848100"/>
            <a:ext cx="190500" cy="266700"/>
          </a:xfrm>
          <a:prstGeom prst="rect">
            <a:avLst/>
          </a:prstGeom>
        </p:spPr>
      </p:pic>
      <p:pic>
        <p:nvPicPr>
          <p:cNvPr id="24" name="Image 22" descr="preencoded.png">    </p:cNvPr>
          <p:cNvPicPr>
            <a:picLocks noChangeAspect="1"/>
          </p:cNvPicPr>
          <p:nvPr/>
        </p:nvPicPr>
        <p:blipFill>
          <a:blip r:embed="rId23"/>
          <a:stretch>
            <a:fillRect/>
          </a:stretch>
        </p:blipFill>
        <p:spPr>
          <a:xfrm>
            <a:off x="6210300" y="4267200"/>
            <a:ext cx="190500" cy="266700"/>
          </a:xfrm>
          <a:prstGeom prst="rect">
            <a:avLst/>
          </a:prstGeom>
        </p:spPr>
      </p:pic>
      <p:pic>
        <p:nvPicPr>
          <p:cNvPr id="25" name="Image 23" descr="preencoded.png">    </p:cNvPr>
          <p:cNvPicPr>
            <a:picLocks noChangeAspect="1"/>
          </p:cNvPicPr>
          <p:nvPr/>
        </p:nvPicPr>
        <p:blipFill>
          <a:blip r:embed="rId24"/>
          <a:stretch>
            <a:fillRect/>
          </a:stretch>
        </p:blipFill>
        <p:spPr>
          <a:xfrm>
            <a:off x="381000" y="5143500"/>
            <a:ext cx="11430000" cy="38100"/>
          </a:xfrm>
          <a:prstGeom prst="rect">
            <a:avLst/>
          </a:prstGeom>
        </p:spPr>
      </p:pic>
      <p:pic>
        <p:nvPicPr>
          <p:cNvPr id="26" name="Image 24" descr="preencoded.png">    </p:cNvPr>
          <p:cNvPicPr>
            <a:picLocks noChangeAspect="1"/>
          </p:cNvPicPr>
          <p:nvPr/>
        </p:nvPicPr>
        <p:blipFill>
          <a:blip r:embed="rId25"/>
          <a:stretch>
            <a:fillRect/>
          </a:stretch>
        </p:blipFill>
        <p:spPr>
          <a:xfrm>
            <a:off x="2609850" y="5105400"/>
            <a:ext cx="114300" cy="114300"/>
          </a:xfrm>
          <a:prstGeom prst="rect">
            <a:avLst/>
          </a:prstGeom>
        </p:spPr>
      </p:pic>
      <p:pic>
        <p:nvPicPr>
          <p:cNvPr id="27" name="Image 25" descr="preencoded.png">    </p:cNvPr>
          <p:cNvPicPr>
            <a:picLocks noChangeAspect="1"/>
          </p:cNvPicPr>
          <p:nvPr/>
        </p:nvPicPr>
        <p:blipFill>
          <a:blip r:embed="rId26"/>
          <a:stretch>
            <a:fillRect/>
          </a:stretch>
        </p:blipFill>
        <p:spPr>
          <a:xfrm>
            <a:off x="6038850" y="5105400"/>
            <a:ext cx="114300" cy="114300"/>
          </a:xfrm>
          <a:prstGeom prst="rect">
            <a:avLst/>
          </a:prstGeom>
        </p:spPr>
      </p:pic>
      <p:pic>
        <p:nvPicPr>
          <p:cNvPr id="28" name="Image 26" descr="preencoded.png">    </p:cNvPr>
          <p:cNvPicPr>
            <a:picLocks noChangeAspect="1"/>
          </p:cNvPicPr>
          <p:nvPr/>
        </p:nvPicPr>
        <p:blipFill>
          <a:blip r:embed="rId27"/>
          <a:stretch>
            <a:fillRect/>
          </a:stretch>
        </p:blipFill>
        <p:spPr>
          <a:xfrm>
            <a:off x="9467850" y="5105400"/>
            <a:ext cx="114300" cy="114300"/>
          </a:xfrm>
          <a:prstGeom prst="rect">
            <a:avLst/>
          </a:prstGeom>
        </p:spPr>
      </p:pic>
      <p:pic>
        <p:nvPicPr>
          <p:cNvPr id="29" name="Image 27" descr="preencoded.png">    </p:cNvPr>
          <p:cNvPicPr>
            <a:picLocks noChangeAspect="1"/>
          </p:cNvPicPr>
          <p:nvPr/>
        </p:nvPicPr>
        <p:blipFill>
          <a:blip r:embed="rId28"/>
          <a:stretch>
            <a:fillRect/>
          </a:stretch>
        </p:blipFill>
        <p:spPr>
          <a:xfrm>
            <a:off x="11385500" y="6610350"/>
            <a:ext cx="749350" cy="190500"/>
          </a:xfrm>
          <a:prstGeom prst="rect">
            <a:avLst/>
          </a:prstGeom>
        </p:spPr>
      </p:pic>
      <p:sp>
        <p:nvSpPr>
          <p:cNvPr id="30"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主流技术架构范式融合</a:t>
            </a:r>
            <a:endParaRPr lang="en-US" sz="2700" dirty="0"/>
          </a:p>
        </p:txBody>
      </p:sp>
      <p:sp>
        <p:nvSpPr>
          <p:cNvPr id="31" name="Text 1"/>
          <p:cNvSpPr/>
          <p:nvPr/>
        </p:nvSpPr>
        <p:spPr>
          <a:xfrm>
            <a:off x="381000" y="838200"/>
            <a:ext cx="11430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全球开源社区形成三类主流技术范式并相互借鉴融合，推动架构演进</a:t>
            </a:r>
            <a:endParaRPr lang="en-US" sz="1500" dirty="0"/>
          </a:p>
        </p:txBody>
      </p:sp>
      <p:sp>
        <p:nvSpPr>
          <p:cNvPr id="32" name="Text 2"/>
          <p:cNvSpPr/>
          <p:nvPr/>
        </p:nvSpPr>
        <p:spPr>
          <a:xfrm>
            <a:off x="1066800" y="16573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2563EB"/>
                </a:solidFill>
                <a:latin typeface="ui-sans-serif" pitchFamily="34" charset="0"/>
                <a:ea typeface="ui-sans-serif" pitchFamily="34" charset="-122"/>
                <a:cs typeface="ui-sans-serif" pitchFamily="34" charset="-120"/>
              </a:rPr>
              <a:t>模型范式</a:t>
            </a:r>
            <a:endParaRPr lang="en-US" sz="1500" dirty="0"/>
          </a:p>
        </p:txBody>
      </p:sp>
      <p:sp>
        <p:nvSpPr>
          <p:cNvPr id="33" name="Text 3"/>
          <p:cNvSpPr/>
          <p:nvPr/>
        </p:nvSpPr>
        <p:spPr>
          <a:xfrm>
            <a:off x="781050" y="2095500"/>
            <a:ext cx="176022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以大模型为核心构建系统</a:t>
            </a:r>
            <a:endParaRPr lang="en-US" sz="1050" dirty="0"/>
          </a:p>
        </p:txBody>
      </p:sp>
      <p:sp>
        <p:nvSpPr>
          <p:cNvPr id="34" name="Text 4"/>
          <p:cNvSpPr/>
          <p:nvPr/>
        </p:nvSpPr>
        <p:spPr>
          <a:xfrm>
            <a:off x="781050" y="2362200"/>
            <a:ext cx="192024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强调模型能力与智能体规划</a:t>
            </a:r>
            <a:endParaRPr lang="en-US" sz="1050" dirty="0"/>
          </a:p>
        </p:txBody>
      </p:sp>
      <p:sp>
        <p:nvSpPr>
          <p:cNvPr id="35" name="Text 5"/>
          <p:cNvSpPr/>
          <p:nvPr/>
        </p:nvSpPr>
        <p:spPr>
          <a:xfrm>
            <a:off x="5410200" y="16573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9333EA"/>
                </a:solidFill>
                <a:latin typeface="ui-sans-serif" pitchFamily="34" charset="0"/>
                <a:ea typeface="ui-sans-serif" pitchFamily="34" charset="-122"/>
                <a:cs typeface="ui-sans-serif" pitchFamily="34" charset="-120"/>
              </a:rPr>
              <a:t>框架范式</a:t>
            </a:r>
            <a:endParaRPr lang="en-US" sz="1500" dirty="0"/>
          </a:p>
        </p:txBody>
      </p:sp>
      <p:sp>
        <p:nvSpPr>
          <p:cNvPr id="36" name="Text 6"/>
          <p:cNvSpPr/>
          <p:nvPr/>
        </p:nvSpPr>
        <p:spPr>
          <a:xfrm>
            <a:off x="5124450" y="2095500"/>
            <a:ext cx="176022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以工作流引擎为中心构建</a:t>
            </a:r>
            <a:endParaRPr lang="en-US" sz="1050" dirty="0"/>
          </a:p>
        </p:txBody>
      </p:sp>
      <p:sp>
        <p:nvSpPr>
          <p:cNvPr id="37" name="Text 7"/>
          <p:cNvSpPr/>
          <p:nvPr/>
        </p:nvSpPr>
        <p:spPr>
          <a:xfrm>
            <a:off x="5124450" y="2362200"/>
            <a:ext cx="224028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强调可调试、可视化的流程控制</a:t>
            </a:r>
            <a:endParaRPr lang="en-US" sz="1050" dirty="0"/>
          </a:p>
        </p:txBody>
      </p:sp>
      <p:sp>
        <p:nvSpPr>
          <p:cNvPr id="38" name="Text 8"/>
          <p:cNvSpPr/>
          <p:nvPr/>
        </p:nvSpPr>
        <p:spPr>
          <a:xfrm>
            <a:off x="9753600" y="16573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6A34A"/>
                </a:solidFill>
                <a:latin typeface="ui-sans-serif" pitchFamily="34" charset="0"/>
                <a:ea typeface="ui-sans-serif" pitchFamily="34" charset="-122"/>
                <a:cs typeface="ui-sans-serif" pitchFamily="34" charset="-120"/>
              </a:rPr>
              <a:t>工具范式</a:t>
            </a:r>
            <a:endParaRPr lang="en-US" sz="1500" dirty="0"/>
          </a:p>
        </p:txBody>
      </p:sp>
      <p:sp>
        <p:nvSpPr>
          <p:cNvPr id="39" name="Text 9"/>
          <p:cNvSpPr/>
          <p:nvPr/>
        </p:nvSpPr>
        <p:spPr>
          <a:xfrm>
            <a:off x="9467850" y="2095500"/>
            <a:ext cx="160020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以工具调用为核心构建</a:t>
            </a:r>
            <a:endParaRPr lang="en-US" sz="1050" dirty="0"/>
          </a:p>
        </p:txBody>
      </p:sp>
      <p:sp>
        <p:nvSpPr>
          <p:cNvPr id="40" name="Text 10"/>
          <p:cNvSpPr/>
          <p:nvPr/>
        </p:nvSpPr>
        <p:spPr>
          <a:xfrm>
            <a:off x="9467850" y="2362200"/>
            <a:ext cx="2013466"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强调与外部API和数据的集成</a:t>
            </a:r>
            <a:endParaRPr lang="en-US" sz="1050" dirty="0"/>
          </a:p>
        </p:txBody>
      </p:sp>
      <p:sp>
        <p:nvSpPr>
          <p:cNvPr id="41" name="Text 11"/>
          <p:cNvSpPr/>
          <p:nvPr/>
        </p:nvSpPr>
        <p:spPr>
          <a:xfrm>
            <a:off x="609600" y="3429000"/>
            <a:ext cx="10972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范式融合趋势</a:t>
            </a:r>
            <a:endParaRPr lang="en-US" sz="1500" dirty="0"/>
          </a:p>
        </p:txBody>
      </p:sp>
      <p:sp>
        <p:nvSpPr>
          <p:cNvPr id="42" name="Text 12"/>
          <p:cNvSpPr/>
          <p:nvPr/>
        </p:nvSpPr>
        <p:spPr>
          <a:xfrm>
            <a:off x="895350" y="3810000"/>
            <a:ext cx="548640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开发重心从精巧的提示词设计，转向可视化的、可调试的工作流引擎</a:t>
            </a:r>
            <a:endParaRPr lang="en-US" sz="1200" dirty="0"/>
          </a:p>
        </p:txBody>
      </p:sp>
      <p:sp>
        <p:nvSpPr>
          <p:cNvPr id="43" name="Text 13"/>
          <p:cNvSpPr/>
          <p:nvPr/>
        </p:nvSpPr>
        <p:spPr>
          <a:xfrm>
            <a:off x="857250" y="4229100"/>
            <a:ext cx="5409962"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工具调用标准化，解决智能体连接外部API和数据的集成碎片化问题</a:t>
            </a:r>
            <a:endParaRPr lang="en-US" sz="1200" dirty="0"/>
          </a:p>
        </p:txBody>
      </p:sp>
      <p:sp>
        <p:nvSpPr>
          <p:cNvPr id="44" name="Text 14"/>
          <p:cNvSpPr/>
          <p:nvPr/>
        </p:nvSpPr>
        <p:spPr>
          <a:xfrm>
            <a:off x="6515100" y="3810000"/>
            <a:ext cx="512064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评估框架系统化，推动行业从定性演示走向定量评估与性能优化</a:t>
            </a:r>
            <a:endParaRPr lang="en-US" sz="1200" dirty="0"/>
          </a:p>
        </p:txBody>
      </p:sp>
      <p:sp>
        <p:nvSpPr>
          <p:cNvPr id="45" name="Text 15"/>
          <p:cNvSpPr/>
          <p:nvPr/>
        </p:nvSpPr>
        <p:spPr>
          <a:xfrm>
            <a:off x="6515100" y="4229100"/>
            <a:ext cx="5067300" cy="4572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三种范式相互借鉴，取长补短，共同推动智能体架构向更高效、更易用方向发展</a:t>
            </a:r>
            <a:endParaRPr lang="en-US" sz="1200" dirty="0"/>
          </a:p>
        </p:txBody>
      </p:sp>
      <p:sp>
        <p:nvSpPr>
          <p:cNvPr id="46" name="Text 16"/>
          <p:cNvSpPr/>
          <p:nvPr/>
        </p:nvSpPr>
        <p:spPr>
          <a:xfrm>
            <a:off x="381000" y="5334000"/>
            <a:ext cx="22860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早期阶段：</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
</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单一模型驱动</a:t>
            </a:r>
            <a:endParaRPr lang="en-US" sz="1050" dirty="0"/>
          </a:p>
        </p:txBody>
      </p:sp>
      <p:sp>
        <p:nvSpPr>
          <p:cNvPr id="47" name="Text 17"/>
          <p:cNvSpPr/>
          <p:nvPr/>
        </p:nvSpPr>
        <p:spPr>
          <a:xfrm>
            <a:off x="4953000" y="5334000"/>
            <a:ext cx="22860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中期阶段：</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
</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框架与工具并重</a:t>
            </a:r>
            <a:endParaRPr lang="en-US" sz="1050" dirty="0"/>
          </a:p>
        </p:txBody>
      </p:sp>
      <p:sp>
        <p:nvSpPr>
          <p:cNvPr id="48" name="Text 18"/>
          <p:cNvSpPr/>
          <p:nvPr/>
        </p:nvSpPr>
        <p:spPr>
          <a:xfrm>
            <a:off x="9525000" y="5334000"/>
            <a:ext cx="22860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成熟阶段：</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
</a:t>
            </a:r>
            <a:pPr algn="ct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三范式深度融合</a:t>
            </a:r>
            <a:endParaRPr lang="en-US" sz="1050" dirty="0"/>
          </a:p>
        </p:txBody>
      </p:sp>
      <p:sp>
        <p:nvSpPr>
          <p:cNvPr id="49" name="Text 19"/>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333500"/>
            <a:ext cx="5600700" cy="4038600"/>
          </a:xfrm>
          <a:prstGeom prst="rect">
            <a:avLst/>
          </a:prstGeom>
        </p:spPr>
      </p:pic>
      <p:pic>
        <p:nvPicPr>
          <p:cNvPr id="4" name="Image 2" descr="preencoded.png">    </p:cNvPr>
          <p:cNvPicPr>
            <a:picLocks noChangeAspect="1"/>
          </p:cNvPicPr>
          <p:nvPr/>
        </p:nvPicPr>
        <p:blipFill>
          <a:blip r:embed="rId3"/>
          <a:stretch>
            <a:fillRect/>
          </a:stretch>
        </p:blipFill>
        <p:spPr>
          <a:xfrm>
            <a:off x="381000" y="1333500"/>
            <a:ext cx="5600700" cy="685800"/>
          </a:xfrm>
          <a:prstGeom prst="rect">
            <a:avLst/>
          </a:prstGeom>
        </p:spPr>
      </p:pic>
      <p:pic>
        <p:nvPicPr>
          <p:cNvPr id="5" name="Image 3" descr="preencoded.png">    </p:cNvPr>
          <p:cNvPicPr>
            <a:picLocks noChangeAspect="1"/>
          </p:cNvPicPr>
          <p:nvPr/>
        </p:nvPicPr>
        <p:blipFill>
          <a:blip r:embed="rId4"/>
          <a:stretch>
            <a:fillRect/>
          </a:stretch>
        </p:blipFill>
        <p:spPr>
          <a:xfrm>
            <a:off x="495300" y="1447800"/>
            <a:ext cx="457200" cy="457200"/>
          </a:xfrm>
          <a:prstGeom prst="rect">
            <a:avLst/>
          </a:prstGeom>
        </p:spPr>
      </p:pic>
      <p:pic>
        <p:nvPicPr>
          <p:cNvPr id="6" name="Image 4" descr="preencoded.png">    </p:cNvPr>
          <p:cNvPicPr>
            <a:picLocks noChangeAspect="1"/>
          </p:cNvPicPr>
          <p:nvPr/>
        </p:nvPicPr>
        <p:blipFill>
          <a:blip r:embed="rId5"/>
          <a:stretch>
            <a:fillRect/>
          </a:stretch>
        </p:blipFill>
        <p:spPr>
          <a:xfrm>
            <a:off x="595313" y="1524000"/>
            <a:ext cx="257175" cy="304800"/>
          </a:xfrm>
          <a:prstGeom prst="rect">
            <a:avLst/>
          </a:prstGeom>
        </p:spPr>
      </p:pic>
      <p:pic>
        <p:nvPicPr>
          <p:cNvPr id="7" name="Image 5" descr="preencoded.png">    </p:cNvPr>
          <p:cNvPicPr>
            <a:picLocks noChangeAspect="1"/>
          </p:cNvPicPr>
          <p:nvPr/>
        </p:nvPicPr>
        <p:blipFill>
          <a:blip r:embed="rId6"/>
          <a:stretch>
            <a:fillRect/>
          </a:stretch>
        </p:blipFill>
        <p:spPr>
          <a:xfrm>
            <a:off x="571500" y="2590800"/>
            <a:ext cx="5219700" cy="762000"/>
          </a:xfrm>
          <a:prstGeom prst="rect">
            <a:avLst/>
          </a:prstGeom>
        </p:spPr>
      </p:pic>
      <p:pic>
        <p:nvPicPr>
          <p:cNvPr id="8" name="Image 6" descr="preencoded.png">    </p:cNvPr>
          <p:cNvPicPr>
            <a:picLocks noChangeAspect="1"/>
          </p:cNvPicPr>
          <p:nvPr/>
        </p:nvPicPr>
        <p:blipFill>
          <a:blip r:embed="rId7"/>
          <a:stretch>
            <a:fillRect/>
          </a:stretch>
        </p:blipFill>
        <p:spPr>
          <a:xfrm>
            <a:off x="685800" y="2705100"/>
            <a:ext cx="190500" cy="266700"/>
          </a:xfrm>
          <a:prstGeom prst="rect">
            <a:avLst/>
          </a:prstGeom>
        </p:spPr>
      </p:pic>
      <p:pic>
        <p:nvPicPr>
          <p:cNvPr id="9" name="Image 7" descr="preencoded.png">    </p:cNvPr>
          <p:cNvPicPr>
            <a:picLocks noChangeAspect="1"/>
          </p:cNvPicPr>
          <p:nvPr/>
        </p:nvPicPr>
        <p:blipFill>
          <a:blip r:embed="rId8"/>
          <a:stretch>
            <a:fillRect/>
          </a:stretch>
        </p:blipFill>
        <p:spPr>
          <a:xfrm>
            <a:off x="571500" y="3505200"/>
            <a:ext cx="5219700" cy="762000"/>
          </a:xfrm>
          <a:prstGeom prst="rect">
            <a:avLst/>
          </a:prstGeom>
        </p:spPr>
      </p:pic>
      <p:pic>
        <p:nvPicPr>
          <p:cNvPr id="10" name="Image 8" descr="preencoded.png">    </p:cNvPr>
          <p:cNvPicPr>
            <a:picLocks noChangeAspect="1"/>
          </p:cNvPicPr>
          <p:nvPr/>
        </p:nvPicPr>
        <p:blipFill>
          <a:blip r:embed="rId9"/>
          <a:stretch>
            <a:fillRect/>
          </a:stretch>
        </p:blipFill>
        <p:spPr>
          <a:xfrm>
            <a:off x="685800" y="3619500"/>
            <a:ext cx="190500" cy="266700"/>
          </a:xfrm>
          <a:prstGeom prst="rect">
            <a:avLst/>
          </a:prstGeom>
        </p:spPr>
      </p:pic>
      <p:pic>
        <p:nvPicPr>
          <p:cNvPr id="11" name="Image 9" descr="preencoded.png">    </p:cNvPr>
          <p:cNvPicPr>
            <a:picLocks noChangeAspect="1"/>
          </p:cNvPicPr>
          <p:nvPr/>
        </p:nvPicPr>
        <p:blipFill>
          <a:blip r:embed="rId10"/>
          <a:stretch>
            <a:fillRect/>
          </a:stretch>
        </p:blipFill>
        <p:spPr>
          <a:xfrm>
            <a:off x="571500" y="4419600"/>
            <a:ext cx="5219700" cy="762000"/>
          </a:xfrm>
          <a:prstGeom prst="rect">
            <a:avLst/>
          </a:prstGeom>
        </p:spPr>
      </p:pic>
      <p:pic>
        <p:nvPicPr>
          <p:cNvPr id="12" name="Image 10" descr="preencoded.png">    </p:cNvPr>
          <p:cNvPicPr>
            <a:picLocks noChangeAspect="1"/>
          </p:cNvPicPr>
          <p:nvPr/>
        </p:nvPicPr>
        <p:blipFill>
          <a:blip r:embed="rId11"/>
          <a:stretch>
            <a:fillRect/>
          </a:stretch>
        </p:blipFill>
        <p:spPr>
          <a:xfrm>
            <a:off x="685800" y="4533900"/>
            <a:ext cx="190500" cy="266700"/>
          </a:xfrm>
          <a:prstGeom prst="rect">
            <a:avLst/>
          </a:prstGeom>
        </p:spPr>
      </p:pic>
      <p:pic>
        <p:nvPicPr>
          <p:cNvPr id="13" name="Image 11" descr="preencoded.png">    </p:cNvPr>
          <p:cNvPicPr>
            <a:picLocks noChangeAspect="1"/>
          </p:cNvPicPr>
          <p:nvPr/>
        </p:nvPicPr>
        <p:blipFill>
          <a:blip r:embed="rId12"/>
          <a:stretch>
            <a:fillRect/>
          </a:stretch>
        </p:blipFill>
        <p:spPr>
          <a:xfrm>
            <a:off x="6210300" y="1333500"/>
            <a:ext cx="5600700" cy="4038600"/>
          </a:xfrm>
          <a:prstGeom prst="rect">
            <a:avLst/>
          </a:prstGeom>
        </p:spPr>
      </p:pic>
      <p:pic>
        <p:nvPicPr>
          <p:cNvPr id="14" name="Image 12" descr="preencoded.png">    </p:cNvPr>
          <p:cNvPicPr>
            <a:picLocks noChangeAspect="1"/>
          </p:cNvPicPr>
          <p:nvPr/>
        </p:nvPicPr>
        <p:blipFill>
          <a:blip r:embed="rId13"/>
          <a:stretch>
            <a:fillRect/>
          </a:stretch>
        </p:blipFill>
        <p:spPr>
          <a:xfrm>
            <a:off x="6210300" y="1333500"/>
            <a:ext cx="5600700" cy="685800"/>
          </a:xfrm>
          <a:prstGeom prst="rect">
            <a:avLst/>
          </a:prstGeom>
        </p:spPr>
      </p:pic>
      <p:pic>
        <p:nvPicPr>
          <p:cNvPr id="15" name="Image 13" descr="preencoded.png">    </p:cNvPr>
          <p:cNvPicPr>
            <a:picLocks noChangeAspect="1"/>
          </p:cNvPicPr>
          <p:nvPr/>
        </p:nvPicPr>
        <p:blipFill>
          <a:blip r:embed="rId14"/>
          <a:stretch>
            <a:fillRect/>
          </a:stretch>
        </p:blipFill>
        <p:spPr>
          <a:xfrm>
            <a:off x="6324600" y="1447800"/>
            <a:ext cx="457200" cy="457200"/>
          </a:xfrm>
          <a:prstGeom prst="rect">
            <a:avLst/>
          </a:prstGeom>
        </p:spPr>
      </p:pic>
      <p:pic>
        <p:nvPicPr>
          <p:cNvPr id="16" name="Image 14" descr="preencoded.png">    </p:cNvPr>
          <p:cNvPicPr>
            <a:picLocks noChangeAspect="1"/>
          </p:cNvPicPr>
          <p:nvPr/>
        </p:nvPicPr>
        <p:blipFill>
          <a:blip r:embed="rId15"/>
          <a:stretch>
            <a:fillRect/>
          </a:stretch>
        </p:blipFill>
        <p:spPr>
          <a:xfrm>
            <a:off x="6438900" y="1524000"/>
            <a:ext cx="228600" cy="304800"/>
          </a:xfrm>
          <a:prstGeom prst="rect">
            <a:avLst/>
          </a:prstGeom>
        </p:spPr>
      </p:pic>
      <p:pic>
        <p:nvPicPr>
          <p:cNvPr id="17" name="Image 15" descr="preencoded.png">    </p:cNvPr>
          <p:cNvPicPr>
            <a:picLocks noChangeAspect="1"/>
          </p:cNvPicPr>
          <p:nvPr/>
        </p:nvPicPr>
        <p:blipFill>
          <a:blip r:embed="rId16"/>
          <a:stretch>
            <a:fillRect/>
          </a:stretch>
        </p:blipFill>
        <p:spPr>
          <a:xfrm>
            <a:off x="6400800" y="2590800"/>
            <a:ext cx="5219700" cy="990600"/>
          </a:xfrm>
          <a:prstGeom prst="rect">
            <a:avLst/>
          </a:prstGeom>
        </p:spPr>
      </p:pic>
      <p:pic>
        <p:nvPicPr>
          <p:cNvPr id="18" name="Image 16" descr="preencoded.png">    </p:cNvPr>
          <p:cNvPicPr>
            <a:picLocks noChangeAspect="1"/>
          </p:cNvPicPr>
          <p:nvPr/>
        </p:nvPicPr>
        <p:blipFill>
          <a:blip r:embed="rId17"/>
          <a:stretch>
            <a:fillRect/>
          </a:stretch>
        </p:blipFill>
        <p:spPr>
          <a:xfrm>
            <a:off x="6515100" y="2705100"/>
            <a:ext cx="190500" cy="266700"/>
          </a:xfrm>
          <a:prstGeom prst="rect">
            <a:avLst/>
          </a:prstGeom>
        </p:spPr>
      </p:pic>
      <p:pic>
        <p:nvPicPr>
          <p:cNvPr id="19" name="Image 17" descr="preencoded.png">    </p:cNvPr>
          <p:cNvPicPr>
            <a:picLocks noChangeAspect="1"/>
          </p:cNvPicPr>
          <p:nvPr/>
        </p:nvPicPr>
        <p:blipFill>
          <a:blip r:embed="rId18"/>
          <a:stretch>
            <a:fillRect/>
          </a:stretch>
        </p:blipFill>
        <p:spPr>
          <a:xfrm>
            <a:off x="6400800" y="3733800"/>
            <a:ext cx="5219700" cy="1295400"/>
          </a:xfrm>
          <a:prstGeom prst="rect">
            <a:avLst/>
          </a:prstGeom>
        </p:spPr>
      </p:pic>
      <p:pic>
        <p:nvPicPr>
          <p:cNvPr id="20" name="Image 18" descr="preencoded.png">    </p:cNvPr>
          <p:cNvPicPr>
            <a:picLocks noChangeAspect="1"/>
          </p:cNvPicPr>
          <p:nvPr/>
        </p:nvPicPr>
        <p:blipFill>
          <a:blip r:embed="rId19"/>
          <a:stretch>
            <a:fillRect/>
          </a:stretch>
        </p:blipFill>
        <p:spPr>
          <a:xfrm>
            <a:off x="6515100" y="3848100"/>
            <a:ext cx="190500" cy="266700"/>
          </a:xfrm>
          <a:prstGeom prst="rect">
            <a:avLst/>
          </a:prstGeom>
        </p:spPr>
      </p:pic>
      <p:pic>
        <p:nvPicPr>
          <p:cNvPr id="21" name="Image 19" descr="preencoded.png">    </p:cNvPr>
          <p:cNvPicPr>
            <a:picLocks noChangeAspect="1"/>
          </p:cNvPicPr>
          <p:nvPr/>
        </p:nvPicPr>
        <p:blipFill>
          <a:blip r:embed="rId20"/>
          <a:stretch>
            <a:fillRect/>
          </a:stretch>
        </p:blipFill>
        <p:spPr>
          <a:xfrm>
            <a:off x="6858000" y="4191000"/>
            <a:ext cx="190500" cy="152400"/>
          </a:xfrm>
          <a:prstGeom prst="rect">
            <a:avLst/>
          </a:prstGeom>
        </p:spPr>
      </p:pic>
      <p:pic>
        <p:nvPicPr>
          <p:cNvPr id="22" name="Image 20" descr="preencoded.png">    </p:cNvPr>
          <p:cNvPicPr>
            <a:picLocks noChangeAspect="1"/>
          </p:cNvPicPr>
          <p:nvPr/>
        </p:nvPicPr>
        <p:blipFill>
          <a:blip r:embed="rId21"/>
          <a:stretch>
            <a:fillRect/>
          </a:stretch>
        </p:blipFill>
        <p:spPr>
          <a:xfrm>
            <a:off x="6858000" y="4457700"/>
            <a:ext cx="171450" cy="152400"/>
          </a:xfrm>
          <a:prstGeom prst="rect">
            <a:avLst/>
          </a:prstGeom>
        </p:spPr>
      </p:pic>
      <p:pic>
        <p:nvPicPr>
          <p:cNvPr id="23" name="Image 21" descr="preencoded.png">    </p:cNvPr>
          <p:cNvPicPr>
            <a:picLocks noChangeAspect="1"/>
          </p:cNvPicPr>
          <p:nvPr/>
        </p:nvPicPr>
        <p:blipFill>
          <a:blip r:embed="rId22"/>
          <a:stretch>
            <a:fillRect/>
          </a:stretch>
        </p:blipFill>
        <p:spPr>
          <a:xfrm>
            <a:off x="6858000" y="4724400"/>
            <a:ext cx="133350" cy="152400"/>
          </a:xfrm>
          <a:prstGeom prst="rect">
            <a:avLst/>
          </a:prstGeom>
        </p:spPr>
      </p:pic>
      <p:pic>
        <p:nvPicPr>
          <p:cNvPr id="24" name="Image 22" descr="preencoded.png">    </p:cNvPr>
          <p:cNvPicPr>
            <a:picLocks noChangeAspect="1"/>
          </p:cNvPicPr>
          <p:nvPr/>
        </p:nvPicPr>
        <p:blipFill>
          <a:blip r:embed="rId23"/>
          <a:stretch>
            <a:fillRect/>
          </a:stretch>
        </p:blipFill>
        <p:spPr>
          <a:xfrm>
            <a:off x="11385500" y="6610350"/>
            <a:ext cx="749350" cy="190500"/>
          </a:xfrm>
          <a:prstGeom prst="rect">
            <a:avLst/>
          </a:prstGeom>
        </p:spPr>
      </p:pic>
      <p:sp>
        <p:nvSpPr>
          <p:cNvPr id="25"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中美开源生态特点对比</a:t>
            </a:r>
            <a:endParaRPr lang="en-US" sz="2700" dirty="0"/>
          </a:p>
        </p:txBody>
      </p:sp>
      <p:sp>
        <p:nvSpPr>
          <p:cNvPr id="26" name="Text 1"/>
          <p:cNvSpPr/>
          <p:nvPr/>
        </p:nvSpPr>
        <p:spPr>
          <a:xfrm>
            <a:off x="381000" y="838200"/>
            <a:ext cx="11430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美国以"模型+框架"为基石，中国以"平台+场景方案"加速落地</a:t>
            </a:r>
            <a:endParaRPr lang="en-US" sz="1500" dirty="0"/>
          </a:p>
        </p:txBody>
      </p:sp>
      <p:sp>
        <p:nvSpPr>
          <p:cNvPr id="27" name="Text 2"/>
          <p:cNvSpPr/>
          <p:nvPr/>
        </p:nvSpPr>
        <p:spPr>
          <a:xfrm>
            <a:off x="1104900" y="152400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D4ED8"/>
                </a:solidFill>
                <a:latin typeface="ui-sans-serif" pitchFamily="34" charset="0"/>
                <a:ea typeface="ui-sans-serif" pitchFamily="34" charset="-122"/>
                <a:cs typeface="ui-sans-serif" pitchFamily="34" charset="-120"/>
              </a:rPr>
              <a:t>美国开源生态</a:t>
            </a:r>
            <a:endParaRPr lang="en-US" sz="1800" dirty="0"/>
          </a:p>
        </p:txBody>
      </p:sp>
      <p:sp>
        <p:nvSpPr>
          <p:cNvPr id="28" name="Text 3"/>
          <p:cNvSpPr/>
          <p:nvPr/>
        </p:nvSpPr>
        <p:spPr>
          <a:xfrm>
            <a:off x="571500" y="2209800"/>
            <a:ext cx="52197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2563EB"/>
                </a:solidFill>
                <a:latin typeface="ui-sans-serif" pitchFamily="34" charset="0"/>
                <a:ea typeface="ui-sans-serif" pitchFamily="34" charset="-122"/>
                <a:cs typeface="ui-sans-serif" pitchFamily="34" charset="-120"/>
              </a:rPr>
              <a:t>模型+框架 基石</a:t>
            </a:r>
            <a:endParaRPr lang="en-US" sz="1350" dirty="0"/>
          </a:p>
        </p:txBody>
      </p:sp>
      <p:sp>
        <p:nvSpPr>
          <p:cNvPr id="29" name="Text 4"/>
          <p:cNvSpPr/>
          <p:nvPr/>
        </p:nvSpPr>
        <p:spPr>
          <a:xfrm>
            <a:off x="990600" y="2705100"/>
            <a:ext cx="617220" cy="266700"/>
          </a:xfrm>
          <a:prstGeom prst="rect">
            <a:avLst/>
          </a:prstGeom>
          <a:noFill/>
          <a:ln/>
        </p:spPr>
        <p:txBody>
          <a:bodyPr wrap="square" lIns="0" tIns="0" rIns="0" bIns="0" rtlCol="0" anchor="t" vert="horz"/>
          <a:lstStyle/>
          <a:p>
            <a:pPr indent="0" marL="0">
              <a:lnSpc>
                <a:spcPts val="2100"/>
              </a:lnSpc>
              <a:buNone/>
            </a:pPr>
            <a:r>
              <a:rPr lang="en-US" sz="1350" dirty="0">
                <a:solidFill>
                  <a:srgbClr val="1F2937"/>
                </a:solidFill>
                <a:latin typeface="ui-sans-serif" pitchFamily="34" charset="0"/>
                <a:ea typeface="ui-sans-serif" pitchFamily="34" charset="-122"/>
                <a:cs typeface="ui-sans-serif" pitchFamily="34" charset="-120"/>
              </a:rPr>
              <a:t>模型层</a:t>
            </a:r>
            <a:endParaRPr lang="en-US" sz="1350" dirty="0"/>
          </a:p>
        </p:txBody>
      </p:sp>
      <p:sp>
        <p:nvSpPr>
          <p:cNvPr id="30" name="Text 5"/>
          <p:cNvSpPr/>
          <p:nvPr/>
        </p:nvSpPr>
        <p:spPr>
          <a:xfrm>
            <a:off x="1028700" y="3009900"/>
            <a:ext cx="557784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Meta的Llama系列开源基石，催生庞大微调与推理优化生态</a:t>
            </a:r>
            <a:endParaRPr lang="en-US" sz="1200" dirty="0"/>
          </a:p>
        </p:txBody>
      </p:sp>
      <p:sp>
        <p:nvSpPr>
          <p:cNvPr id="31" name="Text 6"/>
          <p:cNvSpPr/>
          <p:nvPr/>
        </p:nvSpPr>
        <p:spPr>
          <a:xfrm>
            <a:off x="990600" y="3619500"/>
            <a:ext cx="617220" cy="266700"/>
          </a:xfrm>
          <a:prstGeom prst="rect">
            <a:avLst/>
          </a:prstGeom>
          <a:noFill/>
          <a:ln/>
        </p:spPr>
        <p:txBody>
          <a:bodyPr wrap="square" lIns="0" tIns="0" rIns="0" bIns="0" rtlCol="0" anchor="t" vert="horz"/>
          <a:lstStyle/>
          <a:p>
            <a:pPr indent="0" marL="0">
              <a:lnSpc>
                <a:spcPts val="2100"/>
              </a:lnSpc>
              <a:buNone/>
            </a:pPr>
            <a:r>
              <a:rPr lang="en-US" sz="1350" dirty="0">
                <a:solidFill>
                  <a:srgbClr val="1F2937"/>
                </a:solidFill>
                <a:latin typeface="ui-sans-serif" pitchFamily="34" charset="0"/>
                <a:ea typeface="ui-sans-serif" pitchFamily="34" charset="-122"/>
                <a:cs typeface="ui-sans-serif" pitchFamily="34" charset="-120"/>
              </a:rPr>
              <a:t>框架层</a:t>
            </a:r>
            <a:endParaRPr lang="en-US" sz="1350" dirty="0"/>
          </a:p>
        </p:txBody>
      </p:sp>
      <p:sp>
        <p:nvSpPr>
          <p:cNvPr id="32" name="Text 7"/>
          <p:cNvSpPr/>
          <p:nvPr/>
        </p:nvSpPr>
        <p:spPr>
          <a:xfrm>
            <a:off x="1028700" y="3924300"/>
            <a:ext cx="557784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LangChain成为开发者通用连接器，定义智能体应用标准结构</a:t>
            </a:r>
            <a:endParaRPr lang="en-US" sz="1200" dirty="0"/>
          </a:p>
        </p:txBody>
      </p:sp>
      <p:sp>
        <p:nvSpPr>
          <p:cNvPr id="33" name="Text 8"/>
          <p:cNvSpPr/>
          <p:nvPr/>
        </p:nvSpPr>
        <p:spPr>
          <a:xfrm>
            <a:off x="990600" y="4533900"/>
            <a:ext cx="1028700" cy="266700"/>
          </a:xfrm>
          <a:prstGeom prst="rect">
            <a:avLst/>
          </a:prstGeom>
          <a:noFill/>
          <a:ln/>
        </p:spPr>
        <p:txBody>
          <a:bodyPr wrap="square" lIns="0" tIns="0" rIns="0" bIns="0" rtlCol="0" anchor="t" vert="horz"/>
          <a:lstStyle/>
          <a:p>
            <a:pPr indent="0" marL="0">
              <a:lnSpc>
                <a:spcPts val="2100"/>
              </a:lnSpc>
              <a:buNone/>
            </a:pPr>
            <a:r>
              <a:rPr lang="en-US" sz="1350" dirty="0">
                <a:solidFill>
                  <a:srgbClr val="1F2937"/>
                </a:solidFill>
                <a:latin typeface="ui-sans-serif" pitchFamily="34" charset="0"/>
                <a:ea typeface="ui-sans-serif" pitchFamily="34" charset="-122"/>
                <a:cs typeface="ui-sans-serif" pitchFamily="34" charset="-120"/>
              </a:rPr>
              <a:t>工具集散地</a:t>
            </a:r>
            <a:endParaRPr lang="en-US" sz="1350" dirty="0"/>
          </a:p>
        </p:txBody>
      </p:sp>
      <p:sp>
        <p:nvSpPr>
          <p:cNvPr id="34" name="Text 9"/>
          <p:cNvSpPr/>
          <p:nvPr/>
        </p:nvSpPr>
        <p:spPr>
          <a:xfrm>
            <a:off x="1028700" y="4838700"/>
            <a:ext cx="5577840" cy="2286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Hugging Face不仅是模型仓库，更演进为智能体工具组件核心</a:t>
            </a:r>
            <a:endParaRPr lang="en-US" sz="1200" dirty="0"/>
          </a:p>
        </p:txBody>
      </p:sp>
      <p:sp>
        <p:nvSpPr>
          <p:cNvPr id="35" name="Text 10"/>
          <p:cNvSpPr/>
          <p:nvPr/>
        </p:nvSpPr>
        <p:spPr>
          <a:xfrm>
            <a:off x="6934200" y="152400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B91C1C"/>
                </a:solidFill>
                <a:latin typeface="ui-sans-serif" pitchFamily="34" charset="0"/>
                <a:ea typeface="ui-sans-serif" pitchFamily="34" charset="-122"/>
                <a:cs typeface="ui-sans-serif" pitchFamily="34" charset="-120"/>
              </a:rPr>
              <a:t>中国开源生态</a:t>
            </a:r>
            <a:endParaRPr lang="en-US" sz="1800" dirty="0"/>
          </a:p>
        </p:txBody>
      </p:sp>
      <p:sp>
        <p:nvSpPr>
          <p:cNvPr id="36" name="Text 11"/>
          <p:cNvSpPr/>
          <p:nvPr/>
        </p:nvSpPr>
        <p:spPr>
          <a:xfrm>
            <a:off x="6400800" y="2209800"/>
            <a:ext cx="52197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DC2626"/>
                </a:solidFill>
                <a:latin typeface="ui-sans-serif" pitchFamily="34" charset="0"/>
                <a:ea typeface="ui-sans-serif" pitchFamily="34" charset="-122"/>
                <a:cs typeface="ui-sans-serif" pitchFamily="34" charset="-120"/>
              </a:rPr>
              <a:t>平台+场景方案 加速落地</a:t>
            </a:r>
            <a:endParaRPr lang="en-US" sz="1350" dirty="0"/>
          </a:p>
        </p:txBody>
      </p:sp>
      <p:sp>
        <p:nvSpPr>
          <p:cNvPr id="37" name="Text 12"/>
          <p:cNvSpPr/>
          <p:nvPr/>
        </p:nvSpPr>
        <p:spPr>
          <a:xfrm>
            <a:off x="6819900" y="2705100"/>
            <a:ext cx="617220" cy="266700"/>
          </a:xfrm>
          <a:prstGeom prst="rect">
            <a:avLst/>
          </a:prstGeom>
          <a:noFill/>
          <a:ln/>
        </p:spPr>
        <p:txBody>
          <a:bodyPr wrap="square" lIns="0" tIns="0" rIns="0" bIns="0" rtlCol="0" anchor="t" vert="horz"/>
          <a:lstStyle/>
          <a:p>
            <a:pPr indent="0" marL="0">
              <a:lnSpc>
                <a:spcPts val="2100"/>
              </a:lnSpc>
              <a:buNone/>
            </a:pPr>
            <a:r>
              <a:rPr lang="en-US" sz="1350" dirty="0">
                <a:solidFill>
                  <a:srgbClr val="1F2937"/>
                </a:solidFill>
                <a:latin typeface="ui-sans-serif" pitchFamily="34" charset="0"/>
                <a:ea typeface="ui-sans-serif" pitchFamily="34" charset="-122"/>
                <a:cs typeface="ui-sans-serif" pitchFamily="34" charset="-120"/>
              </a:rPr>
              <a:t>平台层</a:t>
            </a:r>
            <a:endParaRPr lang="en-US" sz="1350" dirty="0"/>
          </a:p>
        </p:txBody>
      </p:sp>
      <p:sp>
        <p:nvSpPr>
          <p:cNvPr id="38" name="Text 13"/>
          <p:cNvSpPr/>
          <p:nvPr/>
        </p:nvSpPr>
        <p:spPr>
          <a:xfrm>
            <a:off x="6858000" y="3009900"/>
            <a:ext cx="4648200" cy="457200"/>
          </a:xfrm>
          <a:prstGeom prst="rect">
            <a:avLst/>
          </a:prstGeom>
          <a:noFill/>
          <a:ln/>
        </p:spPr>
        <p:txBody>
          <a:bodyPr wrap="square" lIns="0" tIns="0" rIns="0" bIns="0" rtlCol="0" anchor="t" vert="horz"/>
          <a:lstStyle/>
          <a:p>
            <a:pPr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ModelScope（魔搭）、Dify等平台集成国内主流模型和云资源，提供端到端应用服务</a:t>
            </a:r>
            <a:endParaRPr lang="en-US" sz="1200" dirty="0"/>
          </a:p>
        </p:txBody>
      </p:sp>
      <p:sp>
        <p:nvSpPr>
          <p:cNvPr id="39" name="Text 14"/>
          <p:cNvSpPr/>
          <p:nvPr/>
        </p:nvSpPr>
        <p:spPr>
          <a:xfrm>
            <a:off x="6819900" y="3848100"/>
            <a:ext cx="822960" cy="266700"/>
          </a:xfrm>
          <a:prstGeom prst="rect">
            <a:avLst/>
          </a:prstGeom>
          <a:noFill/>
          <a:ln/>
        </p:spPr>
        <p:txBody>
          <a:bodyPr wrap="square" lIns="0" tIns="0" rIns="0" bIns="0" rtlCol="0" anchor="t" vert="horz"/>
          <a:lstStyle/>
          <a:p>
            <a:pPr indent="0" marL="0">
              <a:lnSpc>
                <a:spcPts val="2100"/>
              </a:lnSpc>
              <a:buNone/>
            </a:pPr>
            <a:r>
              <a:rPr lang="en-US" sz="1350" dirty="0">
                <a:solidFill>
                  <a:srgbClr val="1F2937"/>
                </a:solidFill>
                <a:latin typeface="ui-sans-serif" pitchFamily="34" charset="0"/>
                <a:ea typeface="ui-sans-serif" pitchFamily="34" charset="-122"/>
                <a:cs typeface="ui-sans-serif" pitchFamily="34" charset="-120"/>
              </a:rPr>
              <a:t>场景方案</a:t>
            </a:r>
            <a:endParaRPr lang="en-US" sz="1350" dirty="0"/>
          </a:p>
        </p:txBody>
      </p:sp>
      <p:sp>
        <p:nvSpPr>
          <p:cNvPr id="40" name="Text 15"/>
          <p:cNvSpPr/>
          <p:nvPr/>
        </p:nvSpPr>
        <p:spPr>
          <a:xfrm>
            <a:off x="7124700" y="4152900"/>
            <a:ext cx="1886307"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ChatDev（软件开发）</a:t>
            </a:r>
            <a:endParaRPr lang="en-US" sz="1200" dirty="0"/>
          </a:p>
        </p:txBody>
      </p:sp>
      <p:sp>
        <p:nvSpPr>
          <p:cNvPr id="41" name="Text 16"/>
          <p:cNvSpPr/>
          <p:nvPr/>
        </p:nvSpPr>
        <p:spPr>
          <a:xfrm>
            <a:off x="7105650" y="4419600"/>
            <a:ext cx="2868216"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OpenSPG（知识图谱驱动智能体）</a:t>
            </a:r>
            <a:endParaRPr lang="en-US" sz="1200" dirty="0"/>
          </a:p>
        </p:txBody>
      </p:sp>
      <p:sp>
        <p:nvSpPr>
          <p:cNvPr id="42" name="Text 17"/>
          <p:cNvSpPr/>
          <p:nvPr/>
        </p:nvSpPr>
        <p:spPr>
          <a:xfrm>
            <a:off x="7067550" y="4686300"/>
            <a:ext cx="2348686"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4B5563"/>
                </a:solidFill>
                <a:latin typeface="ui-sans-serif" pitchFamily="34" charset="0"/>
                <a:ea typeface="ui-sans-serif" pitchFamily="34" charset="-122"/>
                <a:cs typeface="ui-sans-serif" pitchFamily="34" charset="-120"/>
              </a:rPr>
              <a:t>DB-GPT（数据库智能助理）</a:t>
            </a:r>
            <a:endParaRPr lang="en-US" sz="1200" dirty="0"/>
          </a:p>
        </p:txBody>
      </p:sp>
      <p:sp>
        <p:nvSpPr>
          <p:cNvPr id="43" name="Text 18"/>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2095500" y="2667000"/>
            <a:ext cx="8001000" cy="19050"/>
          </a:xfrm>
          <a:prstGeom prst="rect">
            <a:avLst/>
          </a:prstGeom>
        </p:spPr>
      </p:pic>
      <p:pic>
        <p:nvPicPr>
          <p:cNvPr id="4" name="Image 2" descr="preencoded.png">    </p:cNvPr>
          <p:cNvPicPr>
            <a:picLocks noChangeAspect="1"/>
          </p:cNvPicPr>
          <p:nvPr/>
        </p:nvPicPr>
        <p:blipFill>
          <a:blip r:embed="rId3"/>
          <a:stretch>
            <a:fillRect/>
          </a:stretch>
        </p:blipFill>
        <p:spPr>
          <a:xfrm>
            <a:off x="1333500" y="1409700"/>
            <a:ext cx="10477500" cy="1295400"/>
          </a:xfrm>
          <a:prstGeom prst="rect">
            <a:avLst/>
          </a:prstGeom>
        </p:spPr>
      </p:pic>
      <p:pic>
        <p:nvPicPr>
          <p:cNvPr id="5" name="Image 3" descr="preencoded.png">    </p:cNvPr>
          <p:cNvPicPr>
            <a:picLocks noChangeAspect="1"/>
          </p:cNvPicPr>
          <p:nvPr/>
        </p:nvPicPr>
        <p:blipFill>
          <a:blip r:embed="rId4"/>
          <a:stretch>
            <a:fillRect/>
          </a:stretch>
        </p:blipFill>
        <p:spPr>
          <a:xfrm>
            <a:off x="1524000" y="1600200"/>
            <a:ext cx="609600" cy="609600"/>
          </a:xfrm>
          <a:prstGeom prst="rect">
            <a:avLst/>
          </a:prstGeom>
        </p:spPr>
      </p:pic>
      <p:pic>
        <p:nvPicPr>
          <p:cNvPr id="6" name="Image 4" descr="preencoded.png">    </p:cNvPr>
          <p:cNvPicPr>
            <a:picLocks noChangeAspect="1"/>
          </p:cNvPicPr>
          <p:nvPr/>
        </p:nvPicPr>
        <p:blipFill>
          <a:blip r:embed="rId5"/>
          <a:stretch>
            <a:fillRect/>
          </a:stretch>
        </p:blipFill>
        <p:spPr>
          <a:xfrm>
            <a:off x="1666875" y="1733550"/>
            <a:ext cx="323850" cy="342900"/>
          </a:xfrm>
          <a:prstGeom prst="rect">
            <a:avLst/>
          </a:prstGeom>
        </p:spPr>
      </p:pic>
      <p:pic>
        <p:nvPicPr>
          <p:cNvPr id="7" name="Image 5" descr="preencoded.png">    </p:cNvPr>
          <p:cNvPicPr>
            <a:picLocks noChangeAspect="1"/>
          </p:cNvPicPr>
          <p:nvPr/>
        </p:nvPicPr>
        <p:blipFill>
          <a:blip r:embed="rId6"/>
          <a:stretch>
            <a:fillRect/>
          </a:stretch>
        </p:blipFill>
        <p:spPr>
          <a:xfrm>
            <a:off x="2362200" y="2324100"/>
            <a:ext cx="171450" cy="152400"/>
          </a:xfrm>
          <a:prstGeom prst="rect">
            <a:avLst/>
          </a:prstGeom>
        </p:spPr>
      </p:pic>
      <p:pic>
        <p:nvPicPr>
          <p:cNvPr id="8" name="Image 6" descr="preencoded.png">    </p:cNvPr>
          <p:cNvPicPr>
            <a:picLocks noChangeAspect="1"/>
          </p:cNvPicPr>
          <p:nvPr/>
        </p:nvPicPr>
        <p:blipFill>
          <a:blip r:embed="rId7"/>
          <a:stretch>
            <a:fillRect/>
          </a:stretch>
        </p:blipFill>
        <p:spPr>
          <a:xfrm>
            <a:off x="381000" y="2933700"/>
            <a:ext cx="10477500" cy="1295400"/>
          </a:xfrm>
          <a:prstGeom prst="rect">
            <a:avLst/>
          </a:prstGeom>
        </p:spPr>
      </p:pic>
      <p:pic>
        <p:nvPicPr>
          <p:cNvPr id="9" name="Image 7" descr="preencoded.png">    </p:cNvPr>
          <p:cNvPicPr>
            <a:picLocks noChangeAspect="1"/>
          </p:cNvPicPr>
          <p:nvPr/>
        </p:nvPicPr>
        <p:blipFill>
          <a:blip r:embed="rId8"/>
          <a:stretch>
            <a:fillRect/>
          </a:stretch>
        </p:blipFill>
        <p:spPr>
          <a:xfrm>
            <a:off x="571500" y="3124200"/>
            <a:ext cx="609600" cy="609600"/>
          </a:xfrm>
          <a:prstGeom prst="rect">
            <a:avLst/>
          </a:prstGeom>
        </p:spPr>
      </p:pic>
      <p:pic>
        <p:nvPicPr>
          <p:cNvPr id="10" name="Image 8" descr="preencoded.png">    </p:cNvPr>
          <p:cNvPicPr>
            <a:picLocks noChangeAspect="1"/>
          </p:cNvPicPr>
          <p:nvPr/>
        </p:nvPicPr>
        <p:blipFill>
          <a:blip r:embed="rId9"/>
          <a:stretch>
            <a:fillRect/>
          </a:stretch>
        </p:blipFill>
        <p:spPr>
          <a:xfrm>
            <a:off x="1409700" y="3848100"/>
            <a:ext cx="152400" cy="152400"/>
          </a:xfrm>
          <a:prstGeom prst="rect">
            <a:avLst/>
          </a:prstGeom>
        </p:spPr>
      </p:pic>
      <p:pic>
        <p:nvPicPr>
          <p:cNvPr id="11" name="Image 9" descr="preencoded.png">    </p:cNvPr>
          <p:cNvPicPr>
            <a:picLocks noChangeAspect="1"/>
          </p:cNvPicPr>
          <p:nvPr/>
        </p:nvPicPr>
        <p:blipFill>
          <a:blip r:embed="rId10"/>
          <a:stretch>
            <a:fillRect/>
          </a:stretch>
        </p:blipFill>
        <p:spPr>
          <a:xfrm>
            <a:off x="1333500" y="4457700"/>
            <a:ext cx="10477500" cy="1295400"/>
          </a:xfrm>
          <a:prstGeom prst="rect">
            <a:avLst/>
          </a:prstGeom>
        </p:spPr>
      </p:pic>
      <p:pic>
        <p:nvPicPr>
          <p:cNvPr id="12" name="Image 10" descr="preencoded.png">    </p:cNvPr>
          <p:cNvPicPr>
            <a:picLocks noChangeAspect="1"/>
          </p:cNvPicPr>
          <p:nvPr/>
        </p:nvPicPr>
        <p:blipFill>
          <a:blip r:embed="rId11"/>
          <a:stretch>
            <a:fillRect/>
          </a:stretch>
        </p:blipFill>
        <p:spPr>
          <a:xfrm>
            <a:off x="1524000" y="4648200"/>
            <a:ext cx="609600" cy="609600"/>
          </a:xfrm>
          <a:prstGeom prst="rect">
            <a:avLst/>
          </a:prstGeom>
        </p:spPr>
      </p:pic>
      <p:pic>
        <p:nvPicPr>
          <p:cNvPr id="13" name="Image 11" descr="preencoded.png">    </p:cNvPr>
          <p:cNvPicPr>
            <a:picLocks noChangeAspect="1"/>
          </p:cNvPicPr>
          <p:nvPr/>
        </p:nvPicPr>
        <p:blipFill>
          <a:blip r:embed="rId12"/>
          <a:stretch>
            <a:fillRect/>
          </a:stretch>
        </p:blipFill>
        <p:spPr>
          <a:xfrm>
            <a:off x="1685925" y="4781550"/>
            <a:ext cx="285750" cy="342900"/>
          </a:xfrm>
          <a:prstGeom prst="rect">
            <a:avLst/>
          </a:prstGeom>
        </p:spPr>
      </p:pic>
      <p:pic>
        <p:nvPicPr>
          <p:cNvPr id="14" name="Image 12" descr="preencoded.png">    </p:cNvPr>
          <p:cNvPicPr>
            <a:picLocks noChangeAspect="1"/>
          </p:cNvPicPr>
          <p:nvPr/>
        </p:nvPicPr>
        <p:blipFill>
          <a:blip r:embed="rId13"/>
          <a:stretch>
            <a:fillRect/>
          </a:stretch>
        </p:blipFill>
        <p:spPr>
          <a:xfrm>
            <a:off x="0" y="5905500"/>
            <a:ext cx="12192000" cy="571500"/>
          </a:xfrm>
          <a:prstGeom prst="rect">
            <a:avLst/>
          </a:prstGeom>
        </p:spPr>
      </p:pic>
      <p:pic>
        <p:nvPicPr>
          <p:cNvPr id="15" name="Image 13" descr="preencoded.png">    </p:cNvPr>
          <p:cNvPicPr>
            <a:picLocks noChangeAspect="1"/>
          </p:cNvPicPr>
          <p:nvPr/>
        </p:nvPicPr>
        <p:blipFill>
          <a:blip r:embed="rId14"/>
          <a:stretch>
            <a:fillRect/>
          </a:stretch>
        </p:blipFill>
        <p:spPr>
          <a:xfrm>
            <a:off x="11385500" y="6610350"/>
            <a:ext cx="749350" cy="190500"/>
          </a:xfrm>
          <a:prstGeom prst="rect">
            <a:avLst/>
          </a:prstGeom>
        </p:spPr>
      </p:pic>
      <p:sp>
        <p:nvSpPr>
          <p:cNvPr id="16"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关键使能技术突破</a:t>
            </a:r>
            <a:endParaRPr lang="en-US" sz="2700" dirty="0"/>
          </a:p>
        </p:txBody>
      </p:sp>
      <p:sp>
        <p:nvSpPr>
          <p:cNvPr id="17" name="Text 1"/>
          <p:cNvSpPr/>
          <p:nvPr/>
        </p:nvSpPr>
        <p:spPr>
          <a:xfrm>
            <a:off x="381000" y="838200"/>
            <a:ext cx="13716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工作流引擎、工具调用标准化、评估基准测试成为智能体技术关键突破方向</a:t>
            </a:r>
            <a:endParaRPr lang="en-US" sz="1500" dirty="0"/>
          </a:p>
        </p:txBody>
      </p:sp>
      <p:sp>
        <p:nvSpPr>
          <p:cNvPr id="18" name="Text 2"/>
          <p:cNvSpPr/>
          <p:nvPr/>
        </p:nvSpPr>
        <p:spPr>
          <a:xfrm>
            <a:off x="2362200" y="1600200"/>
            <a:ext cx="92583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2563EB"/>
                </a:solidFill>
                <a:latin typeface="ui-sans-serif" pitchFamily="34" charset="0"/>
                <a:ea typeface="ui-sans-serif" pitchFamily="34" charset="-122"/>
                <a:cs typeface="ui-sans-serif" pitchFamily="34" charset="-120"/>
              </a:rPr>
              <a:t>工作流引擎突破</a:t>
            </a:r>
            <a:endParaRPr lang="en-US" sz="1800" dirty="0"/>
          </a:p>
        </p:txBody>
      </p:sp>
      <p:sp>
        <p:nvSpPr>
          <p:cNvPr id="19" name="Text 3"/>
          <p:cNvSpPr/>
          <p:nvPr/>
        </p:nvSpPr>
        <p:spPr>
          <a:xfrm>
            <a:off x="2362200" y="1981200"/>
            <a:ext cx="1110996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开发重心从精巧的提示词（Prompt）设计，转向可视化的、可调试的工作流引擎</a:t>
            </a:r>
            <a:endParaRPr lang="en-US" sz="1200" dirty="0"/>
          </a:p>
        </p:txBody>
      </p:sp>
      <p:sp>
        <p:nvSpPr>
          <p:cNvPr id="20" name="Text 4"/>
          <p:cNvSpPr/>
          <p:nvPr/>
        </p:nvSpPr>
        <p:spPr>
          <a:xfrm>
            <a:off x="2609850" y="2286000"/>
            <a:ext cx="3108960" cy="228600"/>
          </a:xfrm>
          <a:prstGeom prst="rect">
            <a:avLst/>
          </a:prstGeom>
          <a:noFill/>
          <a:ln/>
        </p:spPr>
        <p:txBody>
          <a:bodyPr wrap="square" lIns="0" tIns="0" rIns="0" bIns="0" rtlCol="0" anchor="t" vert="horz"/>
          <a:lstStyle/>
          <a:p>
            <a:pPr indent="0" marL="0">
              <a:lnSpc>
                <a:spcPts val="1800"/>
              </a:lnSpc>
              <a:buNone/>
            </a:pPr>
            <a:r>
              <a:rPr lang="en-US" sz="1200" dirty="0">
                <a:solidFill>
                  <a:srgbClr val="1E40AF"/>
                </a:solidFill>
                <a:latin typeface="ui-sans-serif" pitchFamily="34" charset="0"/>
                <a:ea typeface="ui-sans-serif" pitchFamily="34" charset="-122"/>
                <a:cs typeface="ui-sans-serif" pitchFamily="34" charset="-120"/>
              </a:rPr>
              <a:t>使智能体的行为逻辑更加透明和可管理</a:t>
            </a:r>
            <a:endParaRPr lang="en-US" sz="1200" dirty="0"/>
          </a:p>
        </p:txBody>
      </p:sp>
      <p:sp>
        <p:nvSpPr>
          <p:cNvPr id="21" name="Text 5"/>
          <p:cNvSpPr/>
          <p:nvPr/>
        </p:nvSpPr>
        <p:spPr>
          <a:xfrm>
            <a:off x="1409700" y="3124200"/>
            <a:ext cx="92583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9333EA"/>
                </a:solidFill>
                <a:latin typeface="ui-sans-serif" pitchFamily="34" charset="0"/>
                <a:ea typeface="ui-sans-serif" pitchFamily="34" charset="-122"/>
                <a:cs typeface="ui-sans-serif" pitchFamily="34" charset="-120"/>
              </a:rPr>
              <a:t>工具调用标准化</a:t>
            </a:r>
            <a:endParaRPr lang="en-US" sz="1800" dirty="0"/>
          </a:p>
        </p:txBody>
      </p:sp>
      <p:sp>
        <p:nvSpPr>
          <p:cNvPr id="22" name="Text 6"/>
          <p:cNvSpPr/>
          <p:nvPr/>
        </p:nvSpPr>
        <p:spPr>
          <a:xfrm>
            <a:off x="1409700" y="3505200"/>
            <a:ext cx="1110996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OpenAI的MCP、Google的AIPlatform的工具调用协议，正试图成为智能体连接外部API和数据的通用标准</a:t>
            </a:r>
            <a:endParaRPr lang="en-US" sz="1200" dirty="0"/>
          </a:p>
        </p:txBody>
      </p:sp>
      <p:sp>
        <p:nvSpPr>
          <p:cNvPr id="23" name="Text 7"/>
          <p:cNvSpPr/>
          <p:nvPr/>
        </p:nvSpPr>
        <p:spPr>
          <a:xfrm>
            <a:off x="1638300" y="3810000"/>
            <a:ext cx="3108960" cy="228600"/>
          </a:xfrm>
          <a:prstGeom prst="rect">
            <a:avLst/>
          </a:prstGeom>
          <a:noFill/>
          <a:ln/>
        </p:spPr>
        <p:txBody>
          <a:bodyPr wrap="square" lIns="0" tIns="0" rIns="0" bIns="0" rtlCol="0" anchor="t" vert="horz"/>
          <a:lstStyle/>
          <a:p>
            <a:pPr indent="0" marL="0">
              <a:lnSpc>
                <a:spcPts val="1800"/>
              </a:lnSpc>
              <a:buNone/>
            </a:pPr>
            <a:r>
              <a:rPr lang="en-US" sz="1200" dirty="0">
                <a:solidFill>
                  <a:srgbClr val="6B21A8"/>
                </a:solidFill>
                <a:latin typeface="ui-sans-serif" pitchFamily="34" charset="0"/>
                <a:ea typeface="ui-sans-serif" pitchFamily="34" charset="-122"/>
                <a:cs typeface="ui-sans-serif" pitchFamily="34" charset="-120"/>
              </a:rPr>
              <a:t>解决智能体与外部世界集成碎片化问题</a:t>
            </a:r>
            <a:endParaRPr lang="en-US" sz="1200" dirty="0"/>
          </a:p>
        </p:txBody>
      </p:sp>
      <p:sp>
        <p:nvSpPr>
          <p:cNvPr id="24" name="Text 8"/>
          <p:cNvSpPr/>
          <p:nvPr/>
        </p:nvSpPr>
        <p:spPr>
          <a:xfrm>
            <a:off x="2362200" y="4648200"/>
            <a:ext cx="92583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6A34A"/>
                </a:solidFill>
                <a:latin typeface="ui-sans-serif" pitchFamily="34" charset="0"/>
                <a:ea typeface="ui-sans-serif" pitchFamily="34" charset="-122"/>
                <a:cs typeface="ui-sans-serif" pitchFamily="34" charset="-120"/>
              </a:rPr>
              <a:t>评估与基准测试</a:t>
            </a:r>
            <a:endParaRPr lang="en-US" sz="1800" dirty="0"/>
          </a:p>
        </p:txBody>
      </p:sp>
      <p:sp>
        <p:nvSpPr>
          <p:cNvPr id="25" name="Text 9"/>
          <p:cNvSpPr/>
          <p:nvPr/>
        </p:nvSpPr>
        <p:spPr>
          <a:xfrm>
            <a:off x="2362200" y="5029200"/>
            <a:ext cx="11109960" cy="228600"/>
          </a:xfrm>
          <a:prstGeom prst="rect">
            <a:avLst/>
          </a:prstGeom>
          <a:noFill/>
          <a:ln/>
        </p:spPr>
        <p:txBody>
          <a:bodyPr wrap="square" lIns="0" tIns="0" rIns="0" bIns="0" rtlCol="0" anchor="t" vert="horz"/>
          <a:lstStyle/>
          <a:p>
            <a:pPr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针对智能体的系统性评估框架（如AgentBench、AgentBoard）正在建立</a:t>
            </a:r>
            <a:endParaRPr lang="en-US" sz="1200" dirty="0"/>
          </a:p>
        </p:txBody>
      </p:sp>
      <p:sp>
        <p:nvSpPr>
          <p:cNvPr id="26" name="Text 10"/>
          <p:cNvSpPr/>
          <p:nvPr/>
        </p:nvSpPr>
        <p:spPr>
          <a:xfrm>
            <a:off x="2438400" y="5334000"/>
            <a:ext cx="3657600" cy="228600"/>
          </a:xfrm>
          <a:prstGeom prst="rect">
            <a:avLst/>
          </a:prstGeom>
          <a:noFill/>
          <a:ln/>
        </p:spPr>
        <p:txBody>
          <a:bodyPr wrap="square" lIns="0" tIns="0" rIns="0" bIns="0" rtlCol="0" anchor="t" vert="horz"/>
          <a:lstStyle/>
          <a:p>
            <a:pPr indent="0" marL="0">
              <a:lnSpc>
                <a:spcPts val="1800"/>
              </a:lnSpc>
              <a:buNone/>
            </a:pPr>
            <a:r>
              <a:rPr lang="en-US" sz="1200" dirty="0">
                <a:solidFill>
                  <a:srgbClr val="166534"/>
                </a:solidFill>
                <a:latin typeface="ui-sans-serif" pitchFamily="34" charset="0"/>
                <a:ea typeface="ui-sans-serif" pitchFamily="34" charset="-122"/>
                <a:cs typeface="ui-sans-serif" pitchFamily="34" charset="-120"/>
              </a:rPr>
              <a:t>推动行业从定性演示走向定量评估与性能优化</a:t>
            </a:r>
            <a:endParaRPr lang="en-US" sz="1200" dirty="0"/>
          </a:p>
        </p:txBody>
      </p:sp>
      <p:sp>
        <p:nvSpPr>
          <p:cNvPr id="27" name="Text 11"/>
          <p:cNvSpPr/>
          <p:nvPr/>
        </p:nvSpPr>
        <p:spPr>
          <a:xfrm>
            <a:off x="152400" y="6057900"/>
            <a:ext cx="11887200" cy="266700"/>
          </a:xfrm>
          <a:prstGeom prst="rect">
            <a:avLst/>
          </a:prstGeom>
          <a:noFill/>
          <a:ln/>
        </p:spPr>
        <p:txBody>
          <a:bodyPr wrap="square" lIns="0" tIns="0" rIns="0" bIns="0" rtlCol="0" anchor="t" vert="horz"/>
          <a:lstStyle/>
          <a:p>
            <a:pPr algn="ctr" indent="0" marL="0">
              <a:lnSpc>
                <a:spcPts val="2100"/>
              </a:lnSpc>
              <a:buNone/>
            </a:pPr>
            <a:r>
              <a:rPr lang="en-US" sz="1350" dirty="0">
                <a:solidFill>
                  <a:srgbClr val="FFFFFF"/>
                </a:solidFill>
                <a:latin typeface="ui-sans-serif" pitchFamily="34" charset="0"/>
                <a:ea typeface="ui-sans-serif" pitchFamily="34" charset="-122"/>
                <a:cs typeface="ui-sans-serif" pitchFamily="34" charset="-120"/>
              </a:rPr>
              <a:t>这些使能技术共同推动智能体从实验室走向规模化应用</a:t>
            </a:r>
            <a:endParaRPr lang="en-US" sz="1350" dirty="0"/>
          </a:p>
        </p:txBody>
      </p:sp>
      <p:sp>
        <p:nvSpPr>
          <p:cNvPr id="28" name="Text 12"/>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04800" y="1257300"/>
            <a:ext cx="5715000" cy="1219200"/>
          </a:xfrm>
          <a:prstGeom prst="rect">
            <a:avLst/>
          </a:prstGeom>
        </p:spPr>
      </p:pic>
      <p:pic>
        <p:nvPicPr>
          <p:cNvPr id="4" name="Image 2" descr="preencoded.png">    </p:cNvPr>
          <p:cNvPicPr>
            <a:picLocks noChangeAspect="1"/>
          </p:cNvPicPr>
          <p:nvPr/>
        </p:nvPicPr>
        <p:blipFill>
          <a:blip r:embed="rId3"/>
          <a:stretch>
            <a:fillRect/>
          </a:stretch>
        </p:blipFill>
        <p:spPr>
          <a:xfrm>
            <a:off x="457200" y="1409700"/>
            <a:ext cx="381000" cy="381000"/>
          </a:xfrm>
          <a:prstGeom prst="rect">
            <a:avLst/>
          </a:prstGeom>
        </p:spPr>
      </p:pic>
      <p:pic>
        <p:nvPicPr>
          <p:cNvPr id="5" name="Image 3" descr="preencoded.png">    </p:cNvPr>
          <p:cNvPicPr>
            <a:picLocks noChangeAspect="1"/>
          </p:cNvPicPr>
          <p:nvPr/>
        </p:nvPicPr>
        <p:blipFill>
          <a:blip r:embed="rId4"/>
          <a:stretch>
            <a:fillRect/>
          </a:stretch>
        </p:blipFill>
        <p:spPr>
          <a:xfrm>
            <a:off x="528638" y="1466850"/>
            <a:ext cx="238125" cy="266700"/>
          </a:xfrm>
          <a:prstGeom prst="rect">
            <a:avLst/>
          </a:prstGeom>
        </p:spPr>
      </p:pic>
      <p:pic>
        <p:nvPicPr>
          <p:cNvPr id="6" name="Image 4" descr="preencoded.png">    </p:cNvPr>
          <p:cNvPicPr>
            <a:picLocks noChangeAspect="1"/>
          </p:cNvPicPr>
          <p:nvPr/>
        </p:nvPicPr>
        <p:blipFill>
          <a:blip r:embed="rId5"/>
          <a:stretch>
            <a:fillRect/>
          </a:stretch>
        </p:blipFill>
        <p:spPr>
          <a:xfrm>
            <a:off x="4495800" y="1543050"/>
            <a:ext cx="114300" cy="114300"/>
          </a:xfrm>
          <a:prstGeom prst="rect">
            <a:avLst/>
          </a:prstGeom>
        </p:spPr>
      </p:pic>
      <p:pic>
        <p:nvPicPr>
          <p:cNvPr id="7" name="Image 5" descr="preencoded.png">    </p:cNvPr>
          <p:cNvPicPr>
            <a:picLocks noChangeAspect="1"/>
          </p:cNvPicPr>
          <p:nvPr/>
        </p:nvPicPr>
        <p:blipFill>
          <a:blip r:embed="rId6"/>
          <a:stretch>
            <a:fillRect/>
          </a:stretch>
        </p:blipFill>
        <p:spPr>
          <a:xfrm>
            <a:off x="4648200" y="1543050"/>
            <a:ext cx="114300" cy="114300"/>
          </a:xfrm>
          <a:prstGeom prst="rect">
            <a:avLst/>
          </a:prstGeom>
        </p:spPr>
      </p:pic>
      <p:pic>
        <p:nvPicPr>
          <p:cNvPr id="8" name="Image 6" descr="preencoded.png">    </p:cNvPr>
          <p:cNvPicPr>
            <a:picLocks noChangeAspect="1"/>
          </p:cNvPicPr>
          <p:nvPr/>
        </p:nvPicPr>
        <p:blipFill>
          <a:blip r:embed="rId7"/>
          <a:stretch>
            <a:fillRect/>
          </a:stretch>
        </p:blipFill>
        <p:spPr>
          <a:xfrm>
            <a:off x="4800600" y="1543050"/>
            <a:ext cx="114300" cy="114300"/>
          </a:xfrm>
          <a:prstGeom prst="rect">
            <a:avLst/>
          </a:prstGeom>
        </p:spPr>
      </p:pic>
      <p:pic>
        <p:nvPicPr>
          <p:cNvPr id="9" name="Image 7" descr="preencoded.png">    </p:cNvPr>
          <p:cNvPicPr>
            <a:picLocks noChangeAspect="1"/>
          </p:cNvPicPr>
          <p:nvPr/>
        </p:nvPicPr>
        <p:blipFill>
          <a:blip r:embed="rId8"/>
          <a:stretch>
            <a:fillRect/>
          </a:stretch>
        </p:blipFill>
        <p:spPr>
          <a:xfrm>
            <a:off x="4953000" y="1543050"/>
            <a:ext cx="114300" cy="114300"/>
          </a:xfrm>
          <a:prstGeom prst="rect">
            <a:avLst/>
          </a:prstGeom>
        </p:spPr>
      </p:pic>
      <p:pic>
        <p:nvPicPr>
          <p:cNvPr id="10" name="Image 8" descr="preencoded.png">    </p:cNvPr>
          <p:cNvPicPr>
            <a:picLocks noChangeAspect="1"/>
          </p:cNvPicPr>
          <p:nvPr/>
        </p:nvPicPr>
        <p:blipFill>
          <a:blip r:embed="rId9"/>
          <a:stretch>
            <a:fillRect/>
          </a:stretch>
        </p:blipFill>
        <p:spPr>
          <a:xfrm>
            <a:off x="5105400" y="1543050"/>
            <a:ext cx="114300" cy="114300"/>
          </a:xfrm>
          <a:prstGeom prst="rect">
            <a:avLst/>
          </a:prstGeom>
        </p:spPr>
      </p:pic>
      <p:pic>
        <p:nvPicPr>
          <p:cNvPr id="11" name="Image 9" descr="preencoded.png">    </p:cNvPr>
          <p:cNvPicPr>
            <a:picLocks noChangeAspect="1"/>
          </p:cNvPicPr>
          <p:nvPr/>
        </p:nvPicPr>
        <p:blipFill>
          <a:blip r:embed="rId10"/>
          <a:stretch>
            <a:fillRect/>
          </a:stretch>
        </p:blipFill>
        <p:spPr>
          <a:xfrm>
            <a:off x="6172200" y="1257300"/>
            <a:ext cx="5715000" cy="1219200"/>
          </a:xfrm>
          <a:prstGeom prst="rect">
            <a:avLst/>
          </a:prstGeom>
        </p:spPr>
      </p:pic>
      <p:pic>
        <p:nvPicPr>
          <p:cNvPr id="12" name="Image 10" descr="preencoded.png">    </p:cNvPr>
          <p:cNvPicPr>
            <a:picLocks noChangeAspect="1"/>
          </p:cNvPicPr>
          <p:nvPr/>
        </p:nvPicPr>
        <p:blipFill>
          <a:blip r:embed="rId11"/>
          <a:stretch>
            <a:fillRect/>
          </a:stretch>
        </p:blipFill>
        <p:spPr>
          <a:xfrm>
            <a:off x="6324600" y="1409700"/>
            <a:ext cx="381000" cy="381000"/>
          </a:xfrm>
          <a:prstGeom prst="rect">
            <a:avLst/>
          </a:prstGeom>
        </p:spPr>
      </p:pic>
      <p:pic>
        <p:nvPicPr>
          <p:cNvPr id="13" name="Image 11" descr="preencoded.png">    </p:cNvPr>
          <p:cNvPicPr>
            <a:picLocks noChangeAspect="1"/>
          </p:cNvPicPr>
          <p:nvPr/>
        </p:nvPicPr>
        <p:blipFill>
          <a:blip r:embed="rId12"/>
          <a:stretch>
            <a:fillRect/>
          </a:stretch>
        </p:blipFill>
        <p:spPr>
          <a:xfrm>
            <a:off x="6419850" y="1466850"/>
            <a:ext cx="190500" cy="266700"/>
          </a:xfrm>
          <a:prstGeom prst="rect">
            <a:avLst/>
          </a:prstGeom>
        </p:spPr>
      </p:pic>
      <p:pic>
        <p:nvPicPr>
          <p:cNvPr id="14" name="Image 12" descr="preencoded.png">    </p:cNvPr>
          <p:cNvPicPr>
            <a:picLocks noChangeAspect="1"/>
          </p:cNvPicPr>
          <p:nvPr/>
        </p:nvPicPr>
        <p:blipFill>
          <a:blip r:embed="rId13"/>
          <a:stretch>
            <a:fillRect/>
          </a:stretch>
        </p:blipFill>
        <p:spPr>
          <a:xfrm>
            <a:off x="10229850" y="1543050"/>
            <a:ext cx="114300" cy="114300"/>
          </a:xfrm>
          <a:prstGeom prst="rect">
            <a:avLst/>
          </a:prstGeom>
        </p:spPr>
      </p:pic>
      <p:pic>
        <p:nvPicPr>
          <p:cNvPr id="15" name="Image 13" descr="preencoded.png">    </p:cNvPr>
          <p:cNvPicPr>
            <a:picLocks noChangeAspect="1"/>
          </p:cNvPicPr>
          <p:nvPr/>
        </p:nvPicPr>
        <p:blipFill>
          <a:blip r:embed="rId14"/>
          <a:stretch>
            <a:fillRect/>
          </a:stretch>
        </p:blipFill>
        <p:spPr>
          <a:xfrm>
            <a:off x="10382250" y="1543050"/>
            <a:ext cx="114300" cy="114300"/>
          </a:xfrm>
          <a:prstGeom prst="rect">
            <a:avLst/>
          </a:prstGeom>
        </p:spPr>
      </p:pic>
      <p:pic>
        <p:nvPicPr>
          <p:cNvPr id="16" name="Image 14" descr="preencoded.png">    </p:cNvPr>
          <p:cNvPicPr>
            <a:picLocks noChangeAspect="1"/>
          </p:cNvPicPr>
          <p:nvPr/>
        </p:nvPicPr>
        <p:blipFill>
          <a:blip r:embed="rId15"/>
          <a:stretch>
            <a:fillRect/>
          </a:stretch>
        </p:blipFill>
        <p:spPr>
          <a:xfrm>
            <a:off x="10534650" y="1543050"/>
            <a:ext cx="114300" cy="114300"/>
          </a:xfrm>
          <a:prstGeom prst="rect">
            <a:avLst/>
          </a:prstGeom>
        </p:spPr>
      </p:pic>
      <p:pic>
        <p:nvPicPr>
          <p:cNvPr id="17" name="Image 15" descr="preencoded.png">    </p:cNvPr>
          <p:cNvPicPr>
            <a:picLocks noChangeAspect="1"/>
          </p:cNvPicPr>
          <p:nvPr/>
        </p:nvPicPr>
        <p:blipFill>
          <a:blip r:embed="rId16"/>
          <a:stretch>
            <a:fillRect/>
          </a:stretch>
        </p:blipFill>
        <p:spPr>
          <a:xfrm>
            <a:off x="10687050" y="1543050"/>
            <a:ext cx="114300" cy="114300"/>
          </a:xfrm>
          <a:prstGeom prst="rect">
            <a:avLst/>
          </a:prstGeom>
        </p:spPr>
      </p:pic>
      <p:pic>
        <p:nvPicPr>
          <p:cNvPr id="18" name="Image 16" descr="preencoded.png">    </p:cNvPr>
          <p:cNvPicPr>
            <a:picLocks noChangeAspect="1"/>
          </p:cNvPicPr>
          <p:nvPr/>
        </p:nvPicPr>
        <p:blipFill>
          <a:blip r:embed="rId17"/>
          <a:stretch>
            <a:fillRect/>
          </a:stretch>
        </p:blipFill>
        <p:spPr>
          <a:xfrm>
            <a:off x="10839450" y="1543050"/>
            <a:ext cx="114300" cy="114300"/>
          </a:xfrm>
          <a:prstGeom prst="rect">
            <a:avLst/>
          </a:prstGeom>
        </p:spPr>
      </p:pic>
      <p:pic>
        <p:nvPicPr>
          <p:cNvPr id="19" name="Image 17" descr="preencoded.png">    </p:cNvPr>
          <p:cNvPicPr>
            <a:picLocks noChangeAspect="1"/>
          </p:cNvPicPr>
          <p:nvPr/>
        </p:nvPicPr>
        <p:blipFill>
          <a:blip r:embed="rId18"/>
          <a:stretch>
            <a:fillRect/>
          </a:stretch>
        </p:blipFill>
        <p:spPr>
          <a:xfrm>
            <a:off x="304800" y="2628900"/>
            <a:ext cx="5715000" cy="1219200"/>
          </a:xfrm>
          <a:prstGeom prst="rect">
            <a:avLst/>
          </a:prstGeom>
        </p:spPr>
      </p:pic>
      <p:pic>
        <p:nvPicPr>
          <p:cNvPr id="20" name="Image 18" descr="preencoded.png">    </p:cNvPr>
          <p:cNvPicPr>
            <a:picLocks noChangeAspect="1"/>
          </p:cNvPicPr>
          <p:nvPr/>
        </p:nvPicPr>
        <p:blipFill>
          <a:blip r:embed="rId19"/>
          <a:stretch>
            <a:fillRect/>
          </a:stretch>
        </p:blipFill>
        <p:spPr>
          <a:xfrm>
            <a:off x="457200" y="2781300"/>
            <a:ext cx="381000" cy="381000"/>
          </a:xfrm>
          <a:prstGeom prst="rect">
            <a:avLst/>
          </a:prstGeom>
        </p:spPr>
      </p:pic>
      <p:pic>
        <p:nvPicPr>
          <p:cNvPr id="21" name="Image 19" descr="preencoded.png">    </p:cNvPr>
          <p:cNvPicPr>
            <a:picLocks noChangeAspect="1"/>
          </p:cNvPicPr>
          <p:nvPr/>
        </p:nvPicPr>
        <p:blipFill>
          <a:blip r:embed="rId20"/>
          <a:stretch>
            <a:fillRect/>
          </a:stretch>
        </p:blipFill>
        <p:spPr>
          <a:xfrm>
            <a:off x="528638" y="2838450"/>
            <a:ext cx="238125" cy="266700"/>
          </a:xfrm>
          <a:prstGeom prst="rect">
            <a:avLst/>
          </a:prstGeom>
        </p:spPr>
      </p:pic>
      <p:pic>
        <p:nvPicPr>
          <p:cNvPr id="22" name="Image 20" descr="preencoded.png">    </p:cNvPr>
          <p:cNvPicPr>
            <a:picLocks noChangeAspect="1"/>
          </p:cNvPicPr>
          <p:nvPr/>
        </p:nvPicPr>
        <p:blipFill>
          <a:blip r:embed="rId21"/>
          <a:stretch>
            <a:fillRect/>
          </a:stretch>
        </p:blipFill>
        <p:spPr>
          <a:xfrm>
            <a:off x="4495800" y="2914650"/>
            <a:ext cx="114300" cy="114300"/>
          </a:xfrm>
          <a:prstGeom prst="rect">
            <a:avLst/>
          </a:prstGeom>
        </p:spPr>
      </p:pic>
      <p:pic>
        <p:nvPicPr>
          <p:cNvPr id="23" name="Image 21" descr="preencoded.png">    </p:cNvPr>
          <p:cNvPicPr>
            <a:picLocks noChangeAspect="1"/>
          </p:cNvPicPr>
          <p:nvPr/>
        </p:nvPicPr>
        <p:blipFill>
          <a:blip r:embed="rId22"/>
          <a:stretch>
            <a:fillRect/>
          </a:stretch>
        </p:blipFill>
        <p:spPr>
          <a:xfrm>
            <a:off x="4648200" y="2914650"/>
            <a:ext cx="114300" cy="114300"/>
          </a:xfrm>
          <a:prstGeom prst="rect">
            <a:avLst/>
          </a:prstGeom>
        </p:spPr>
      </p:pic>
      <p:pic>
        <p:nvPicPr>
          <p:cNvPr id="24" name="Image 22" descr="preencoded.png">    </p:cNvPr>
          <p:cNvPicPr>
            <a:picLocks noChangeAspect="1"/>
          </p:cNvPicPr>
          <p:nvPr/>
        </p:nvPicPr>
        <p:blipFill>
          <a:blip r:embed="rId23"/>
          <a:stretch>
            <a:fillRect/>
          </a:stretch>
        </p:blipFill>
        <p:spPr>
          <a:xfrm>
            <a:off x="4800600" y="2914650"/>
            <a:ext cx="114300" cy="114300"/>
          </a:xfrm>
          <a:prstGeom prst="rect">
            <a:avLst/>
          </a:prstGeom>
        </p:spPr>
      </p:pic>
      <p:pic>
        <p:nvPicPr>
          <p:cNvPr id="25" name="Image 23" descr="preencoded.png">    </p:cNvPr>
          <p:cNvPicPr>
            <a:picLocks noChangeAspect="1"/>
          </p:cNvPicPr>
          <p:nvPr/>
        </p:nvPicPr>
        <p:blipFill>
          <a:blip r:embed="rId24"/>
          <a:stretch>
            <a:fillRect/>
          </a:stretch>
        </p:blipFill>
        <p:spPr>
          <a:xfrm>
            <a:off x="4953000" y="2914650"/>
            <a:ext cx="114300" cy="114300"/>
          </a:xfrm>
          <a:prstGeom prst="rect">
            <a:avLst/>
          </a:prstGeom>
        </p:spPr>
      </p:pic>
      <p:pic>
        <p:nvPicPr>
          <p:cNvPr id="26" name="Image 24" descr="preencoded.png">    </p:cNvPr>
          <p:cNvPicPr>
            <a:picLocks noChangeAspect="1"/>
          </p:cNvPicPr>
          <p:nvPr/>
        </p:nvPicPr>
        <p:blipFill>
          <a:blip r:embed="rId25"/>
          <a:stretch>
            <a:fillRect/>
          </a:stretch>
        </p:blipFill>
        <p:spPr>
          <a:xfrm>
            <a:off x="5105400" y="2914650"/>
            <a:ext cx="114300" cy="114300"/>
          </a:xfrm>
          <a:prstGeom prst="rect">
            <a:avLst/>
          </a:prstGeom>
        </p:spPr>
      </p:pic>
      <p:pic>
        <p:nvPicPr>
          <p:cNvPr id="27" name="Image 25" descr="preencoded.png">    </p:cNvPr>
          <p:cNvPicPr>
            <a:picLocks noChangeAspect="1"/>
          </p:cNvPicPr>
          <p:nvPr/>
        </p:nvPicPr>
        <p:blipFill>
          <a:blip r:embed="rId26"/>
          <a:stretch>
            <a:fillRect/>
          </a:stretch>
        </p:blipFill>
        <p:spPr>
          <a:xfrm>
            <a:off x="6172200" y="2628900"/>
            <a:ext cx="5715000" cy="1219200"/>
          </a:xfrm>
          <a:prstGeom prst="rect">
            <a:avLst/>
          </a:prstGeom>
        </p:spPr>
      </p:pic>
      <p:pic>
        <p:nvPicPr>
          <p:cNvPr id="28" name="Image 26" descr="preencoded.png">    </p:cNvPr>
          <p:cNvPicPr>
            <a:picLocks noChangeAspect="1"/>
          </p:cNvPicPr>
          <p:nvPr/>
        </p:nvPicPr>
        <p:blipFill>
          <a:blip r:embed="rId27"/>
          <a:stretch>
            <a:fillRect/>
          </a:stretch>
        </p:blipFill>
        <p:spPr>
          <a:xfrm>
            <a:off x="6324600" y="2781300"/>
            <a:ext cx="381000" cy="381000"/>
          </a:xfrm>
          <a:prstGeom prst="rect">
            <a:avLst/>
          </a:prstGeom>
        </p:spPr>
      </p:pic>
      <p:pic>
        <p:nvPicPr>
          <p:cNvPr id="29" name="Image 27" descr="preencoded.png">    </p:cNvPr>
          <p:cNvPicPr>
            <a:picLocks noChangeAspect="1"/>
          </p:cNvPicPr>
          <p:nvPr/>
        </p:nvPicPr>
        <p:blipFill>
          <a:blip r:embed="rId28"/>
          <a:stretch>
            <a:fillRect/>
          </a:stretch>
        </p:blipFill>
        <p:spPr>
          <a:xfrm>
            <a:off x="6429375" y="2838450"/>
            <a:ext cx="171450" cy="266700"/>
          </a:xfrm>
          <a:prstGeom prst="rect">
            <a:avLst/>
          </a:prstGeom>
        </p:spPr>
      </p:pic>
      <p:pic>
        <p:nvPicPr>
          <p:cNvPr id="30" name="Image 28" descr="preencoded.png">    </p:cNvPr>
          <p:cNvPicPr>
            <a:picLocks noChangeAspect="1"/>
          </p:cNvPicPr>
          <p:nvPr/>
        </p:nvPicPr>
        <p:blipFill>
          <a:blip r:embed="rId29"/>
          <a:stretch>
            <a:fillRect/>
          </a:stretch>
        </p:blipFill>
        <p:spPr>
          <a:xfrm>
            <a:off x="10229850" y="2914650"/>
            <a:ext cx="114300" cy="114300"/>
          </a:xfrm>
          <a:prstGeom prst="rect">
            <a:avLst/>
          </a:prstGeom>
        </p:spPr>
      </p:pic>
      <p:pic>
        <p:nvPicPr>
          <p:cNvPr id="31" name="Image 29" descr="preencoded.png">    </p:cNvPr>
          <p:cNvPicPr>
            <a:picLocks noChangeAspect="1"/>
          </p:cNvPicPr>
          <p:nvPr/>
        </p:nvPicPr>
        <p:blipFill>
          <a:blip r:embed="rId30"/>
          <a:stretch>
            <a:fillRect/>
          </a:stretch>
        </p:blipFill>
        <p:spPr>
          <a:xfrm>
            <a:off x="10382250" y="2914650"/>
            <a:ext cx="114300" cy="114300"/>
          </a:xfrm>
          <a:prstGeom prst="rect">
            <a:avLst/>
          </a:prstGeom>
        </p:spPr>
      </p:pic>
      <p:pic>
        <p:nvPicPr>
          <p:cNvPr id="32" name="Image 30" descr="preencoded.png">    </p:cNvPr>
          <p:cNvPicPr>
            <a:picLocks noChangeAspect="1"/>
          </p:cNvPicPr>
          <p:nvPr/>
        </p:nvPicPr>
        <p:blipFill>
          <a:blip r:embed="rId31"/>
          <a:stretch>
            <a:fillRect/>
          </a:stretch>
        </p:blipFill>
        <p:spPr>
          <a:xfrm>
            <a:off x="10534650" y="2914650"/>
            <a:ext cx="114300" cy="114300"/>
          </a:xfrm>
          <a:prstGeom prst="rect">
            <a:avLst/>
          </a:prstGeom>
        </p:spPr>
      </p:pic>
      <p:pic>
        <p:nvPicPr>
          <p:cNvPr id="33" name="Image 31" descr="preencoded.png">    </p:cNvPr>
          <p:cNvPicPr>
            <a:picLocks noChangeAspect="1"/>
          </p:cNvPicPr>
          <p:nvPr/>
        </p:nvPicPr>
        <p:blipFill>
          <a:blip r:embed="rId32"/>
          <a:stretch>
            <a:fillRect/>
          </a:stretch>
        </p:blipFill>
        <p:spPr>
          <a:xfrm>
            <a:off x="10687050" y="2914650"/>
            <a:ext cx="114300" cy="114300"/>
          </a:xfrm>
          <a:prstGeom prst="rect">
            <a:avLst/>
          </a:prstGeom>
        </p:spPr>
      </p:pic>
      <p:pic>
        <p:nvPicPr>
          <p:cNvPr id="34" name="Image 32" descr="preencoded.png">    </p:cNvPr>
          <p:cNvPicPr>
            <a:picLocks noChangeAspect="1"/>
          </p:cNvPicPr>
          <p:nvPr/>
        </p:nvPicPr>
        <p:blipFill>
          <a:blip r:embed="rId33"/>
          <a:stretch>
            <a:fillRect/>
          </a:stretch>
        </p:blipFill>
        <p:spPr>
          <a:xfrm>
            <a:off x="10839450" y="2914650"/>
            <a:ext cx="114300" cy="114300"/>
          </a:xfrm>
          <a:prstGeom prst="rect">
            <a:avLst/>
          </a:prstGeom>
        </p:spPr>
      </p:pic>
      <p:pic>
        <p:nvPicPr>
          <p:cNvPr id="35" name="Image 33" descr="preencoded.png">    </p:cNvPr>
          <p:cNvPicPr>
            <a:picLocks noChangeAspect="1"/>
          </p:cNvPicPr>
          <p:nvPr/>
        </p:nvPicPr>
        <p:blipFill>
          <a:blip r:embed="rId34"/>
          <a:stretch>
            <a:fillRect/>
          </a:stretch>
        </p:blipFill>
        <p:spPr>
          <a:xfrm>
            <a:off x="304800" y="4000500"/>
            <a:ext cx="11582400" cy="1143000"/>
          </a:xfrm>
          <a:prstGeom prst="rect">
            <a:avLst/>
          </a:prstGeom>
        </p:spPr>
      </p:pic>
      <p:pic>
        <p:nvPicPr>
          <p:cNvPr id="36" name="Image 34" descr="preencoded.png">    </p:cNvPr>
          <p:cNvPicPr>
            <a:picLocks noChangeAspect="1"/>
          </p:cNvPicPr>
          <p:nvPr/>
        </p:nvPicPr>
        <p:blipFill>
          <a:blip r:embed="rId35"/>
          <a:stretch>
            <a:fillRect/>
          </a:stretch>
        </p:blipFill>
        <p:spPr>
          <a:xfrm>
            <a:off x="457200" y="4152900"/>
            <a:ext cx="381000" cy="381000"/>
          </a:xfrm>
          <a:prstGeom prst="rect">
            <a:avLst/>
          </a:prstGeom>
        </p:spPr>
      </p:pic>
      <p:pic>
        <p:nvPicPr>
          <p:cNvPr id="37" name="Image 35" descr="preencoded.png">    </p:cNvPr>
          <p:cNvPicPr>
            <a:picLocks noChangeAspect="1"/>
          </p:cNvPicPr>
          <p:nvPr/>
        </p:nvPicPr>
        <p:blipFill>
          <a:blip r:embed="rId36"/>
          <a:stretch>
            <a:fillRect/>
          </a:stretch>
        </p:blipFill>
        <p:spPr>
          <a:xfrm>
            <a:off x="528638" y="4210050"/>
            <a:ext cx="238125" cy="266700"/>
          </a:xfrm>
          <a:prstGeom prst="rect">
            <a:avLst/>
          </a:prstGeom>
        </p:spPr>
      </p:pic>
      <p:pic>
        <p:nvPicPr>
          <p:cNvPr id="38" name="Image 36" descr="preencoded.png">    </p:cNvPr>
          <p:cNvPicPr>
            <a:picLocks noChangeAspect="1"/>
          </p:cNvPicPr>
          <p:nvPr/>
        </p:nvPicPr>
        <p:blipFill>
          <a:blip r:embed="rId37"/>
          <a:stretch>
            <a:fillRect/>
          </a:stretch>
        </p:blipFill>
        <p:spPr>
          <a:xfrm>
            <a:off x="10363200" y="4286250"/>
            <a:ext cx="114300" cy="114300"/>
          </a:xfrm>
          <a:prstGeom prst="rect">
            <a:avLst/>
          </a:prstGeom>
        </p:spPr>
      </p:pic>
      <p:pic>
        <p:nvPicPr>
          <p:cNvPr id="39" name="Image 37" descr="preencoded.png">    </p:cNvPr>
          <p:cNvPicPr>
            <a:picLocks noChangeAspect="1"/>
          </p:cNvPicPr>
          <p:nvPr/>
        </p:nvPicPr>
        <p:blipFill>
          <a:blip r:embed="rId38"/>
          <a:stretch>
            <a:fillRect/>
          </a:stretch>
        </p:blipFill>
        <p:spPr>
          <a:xfrm>
            <a:off x="10515600" y="4286250"/>
            <a:ext cx="114300" cy="114300"/>
          </a:xfrm>
          <a:prstGeom prst="rect">
            <a:avLst/>
          </a:prstGeom>
        </p:spPr>
      </p:pic>
      <p:pic>
        <p:nvPicPr>
          <p:cNvPr id="40" name="Image 38" descr="preencoded.png">    </p:cNvPr>
          <p:cNvPicPr>
            <a:picLocks noChangeAspect="1"/>
          </p:cNvPicPr>
          <p:nvPr/>
        </p:nvPicPr>
        <p:blipFill>
          <a:blip r:embed="rId39"/>
          <a:stretch>
            <a:fillRect/>
          </a:stretch>
        </p:blipFill>
        <p:spPr>
          <a:xfrm>
            <a:off x="10668000" y="4286250"/>
            <a:ext cx="114300" cy="114300"/>
          </a:xfrm>
          <a:prstGeom prst="rect">
            <a:avLst/>
          </a:prstGeom>
        </p:spPr>
      </p:pic>
      <p:pic>
        <p:nvPicPr>
          <p:cNvPr id="41" name="Image 39" descr="preencoded.png">    </p:cNvPr>
          <p:cNvPicPr>
            <a:picLocks noChangeAspect="1"/>
          </p:cNvPicPr>
          <p:nvPr/>
        </p:nvPicPr>
        <p:blipFill>
          <a:blip r:embed="rId40"/>
          <a:stretch>
            <a:fillRect/>
          </a:stretch>
        </p:blipFill>
        <p:spPr>
          <a:xfrm>
            <a:off x="10820400" y="4286250"/>
            <a:ext cx="114300" cy="114300"/>
          </a:xfrm>
          <a:prstGeom prst="rect">
            <a:avLst/>
          </a:prstGeom>
        </p:spPr>
      </p:pic>
      <p:pic>
        <p:nvPicPr>
          <p:cNvPr id="42" name="Image 40" descr="preencoded.png">    </p:cNvPr>
          <p:cNvPicPr>
            <a:picLocks noChangeAspect="1"/>
          </p:cNvPicPr>
          <p:nvPr/>
        </p:nvPicPr>
        <p:blipFill>
          <a:blip r:embed="rId41"/>
          <a:stretch>
            <a:fillRect/>
          </a:stretch>
        </p:blipFill>
        <p:spPr>
          <a:xfrm>
            <a:off x="10972800" y="4286250"/>
            <a:ext cx="114300" cy="114300"/>
          </a:xfrm>
          <a:prstGeom prst="rect">
            <a:avLst/>
          </a:prstGeom>
        </p:spPr>
      </p:pic>
      <p:pic>
        <p:nvPicPr>
          <p:cNvPr id="43" name="Image 41" descr="preencoded.png">    </p:cNvPr>
          <p:cNvPicPr>
            <a:picLocks noChangeAspect="1"/>
          </p:cNvPicPr>
          <p:nvPr/>
        </p:nvPicPr>
        <p:blipFill>
          <a:blip r:embed="rId42"/>
          <a:stretch>
            <a:fillRect/>
          </a:stretch>
        </p:blipFill>
        <p:spPr>
          <a:xfrm>
            <a:off x="11385500" y="6610350"/>
            <a:ext cx="749350" cy="190500"/>
          </a:xfrm>
          <a:prstGeom prst="rect">
            <a:avLst/>
          </a:prstGeom>
        </p:spPr>
      </p:pic>
      <p:sp>
        <p:nvSpPr>
          <p:cNvPr id="44" name="Text 0"/>
          <p:cNvSpPr/>
          <p:nvPr/>
        </p:nvSpPr>
        <p:spPr>
          <a:xfrm>
            <a:off x="304800" y="304800"/>
            <a:ext cx="115824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全球重点应用领域落地情况</a:t>
            </a:r>
            <a:endParaRPr lang="en-US" sz="2700" dirty="0"/>
          </a:p>
        </p:txBody>
      </p:sp>
      <p:sp>
        <p:nvSpPr>
          <p:cNvPr id="45" name="Text 1"/>
          <p:cNvSpPr/>
          <p:nvPr/>
        </p:nvSpPr>
        <p:spPr>
          <a:xfrm>
            <a:off x="304800" y="762000"/>
            <a:ext cx="115824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智能体应用成熟度分析及领先案例对比</a:t>
            </a:r>
            <a:endParaRPr lang="en-US" sz="1500" dirty="0"/>
          </a:p>
        </p:txBody>
      </p:sp>
      <p:sp>
        <p:nvSpPr>
          <p:cNvPr id="46" name="Text 2"/>
          <p:cNvSpPr/>
          <p:nvPr/>
        </p:nvSpPr>
        <p:spPr>
          <a:xfrm>
            <a:off x="952500" y="14668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软件开发</a:t>
            </a:r>
            <a:endParaRPr lang="en-US" sz="1500" dirty="0"/>
          </a:p>
        </p:txBody>
      </p:sp>
      <p:sp>
        <p:nvSpPr>
          <p:cNvPr id="47" name="Text 3"/>
          <p:cNvSpPr/>
          <p:nvPr/>
        </p:nvSpPr>
        <p:spPr>
          <a:xfrm>
            <a:off x="5334000" y="1504950"/>
            <a:ext cx="64008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高成熟度</a:t>
            </a:r>
            <a:endParaRPr lang="en-US" sz="1050" dirty="0"/>
          </a:p>
        </p:txBody>
      </p:sp>
      <p:sp>
        <p:nvSpPr>
          <p:cNvPr id="48" name="Text 4"/>
          <p:cNvSpPr/>
          <p:nvPr/>
        </p:nvSpPr>
        <p:spPr>
          <a:xfrm>
            <a:off x="457200" y="19050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全球领先案例：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GitHub Copilot Workspace、Devika（开源对标）</a:t>
            </a:r>
            <a:endParaRPr lang="en-US" sz="1050" dirty="0"/>
          </a:p>
        </p:txBody>
      </p:sp>
      <p:sp>
        <p:nvSpPr>
          <p:cNvPr id="49" name="Text 5"/>
          <p:cNvSpPr/>
          <p:nvPr/>
        </p:nvSpPr>
        <p:spPr>
          <a:xfrm>
            <a:off x="457200" y="21336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中国领先案例：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阿里的通义灵码、字节的Trae Agent、智谱的ChatDev</a:t>
            </a:r>
            <a:endParaRPr lang="en-US" sz="1050" dirty="0"/>
          </a:p>
        </p:txBody>
      </p:sp>
      <p:sp>
        <p:nvSpPr>
          <p:cNvPr id="50" name="Text 6"/>
          <p:cNvSpPr/>
          <p:nvPr/>
        </p:nvSpPr>
        <p:spPr>
          <a:xfrm>
            <a:off x="6819900" y="1466850"/>
            <a:ext cx="16002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企业服务与办公</a:t>
            </a:r>
            <a:endParaRPr lang="en-US" sz="1500" dirty="0"/>
          </a:p>
        </p:txBody>
      </p:sp>
      <p:sp>
        <p:nvSpPr>
          <p:cNvPr id="51" name="Text 7"/>
          <p:cNvSpPr/>
          <p:nvPr/>
        </p:nvSpPr>
        <p:spPr>
          <a:xfrm>
            <a:off x="11068050" y="1504950"/>
            <a:ext cx="80010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中高成熟度</a:t>
            </a:r>
            <a:endParaRPr lang="en-US" sz="1050" dirty="0"/>
          </a:p>
        </p:txBody>
      </p:sp>
      <p:sp>
        <p:nvSpPr>
          <p:cNvPr id="52" name="Text 8"/>
          <p:cNvSpPr/>
          <p:nvPr/>
        </p:nvSpPr>
        <p:spPr>
          <a:xfrm>
            <a:off x="6324600" y="19050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全球领先案例：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Microsoft 365 Copilot、Salesforce Einstein GPT</a:t>
            </a:r>
            <a:endParaRPr lang="en-US" sz="1050" dirty="0"/>
          </a:p>
        </p:txBody>
      </p:sp>
      <p:sp>
        <p:nvSpPr>
          <p:cNvPr id="53" name="Text 9"/>
          <p:cNvSpPr/>
          <p:nvPr/>
        </p:nvSpPr>
        <p:spPr>
          <a:xfrm>
            <a:off x="6324600" y="21336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中国领先案例：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钉钉/企微AI助手、百度如流、金山WPS AI</a:t>
            </a:r>
            <a:endParaRPr lang="en-US" sz="1050" dirty="0"/>
          </a:p>
        </p:txBody>
      </p:sp>
      <p:sp>
        <p:nvSpPr>
          <p:cNvPr id="54" name="Text 10"/>
          <p:cNvSpPr/>
          <p:nvPr/>
        </p:nvSpPr>
        <p:spPr>
          <a:xfrm>
            <a:off x="952500" y="28384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客户交互</a:t>
            </a:r>
            <a:endParaRPr lang="en-US" sz="1500" dirty="0"/>
          </a:p>
        </p:txBody>
      </p:sp>
      <p:sp>
        <p:nvSpPr>
          <p:cNvPr id="55" name="Text 11"/>
          <p:cNvSpPr/>
          <p:nvPr/>
        </p:nvSpPr>
        <p:spPr>
          <a:xfrm>
            <a:off x="5334000" y="2876550"/>
            <a:ext cx="64008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中成熟度</a:t>
            </a:r>
            <a:endParaRPr lang="en-US" sz="1050" dirty="0"/>
          </a:p>
        </p:txBody>
      </p:sp>
      <p:sp>
        <p:nvSpPr>
          <p:cNvPr id="56" name="Text 12"/>
          <p:cNvSpPr/>
          <p:nvPr/>
        </p:nvSpPr>
        <p:spPr>
          <a:xfrm>
            <a:off x="457200" y="32766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全球领先案例：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复杂的多轮对话客服、个性化营销</a:t>
            </a:r>
            <a:endParaRPr lang="en-US" sz="1050" dirty="0"/>
          </a:p>
        </p:txBody>
      </p:sp>
      <p:sp>
        <p:nvSpPr>
          <p:cNvPr id="57" name="Text 13"/>
          <p:cNvSpPr/>
          <p:nvPr/>
        </p:nvSpPr>
        <p:spPr>
          <a:xfrm>
            <a:off x="457200" y="35052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中国领先案例：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电商导购、政务热线助手、数字人直播</a:t>
            </a:r>
            <a:endParaRPr lang="en-US" sz="1050" dirty="0"/>
          </a:p>
        </p:txBody>
      </p:sp>
      <p:sp>
        <p:nvSpPr>
          <p:cNvPr id="58" name="Text 14"/>
          <p:cNvSpPr/>
          <p:nvPr/>
        </p:nvSpPr>
        <p:spPr>
          <a:xfrm>
            <a:off x="6819900" y="2838450"/>
            <a:ext cx="9144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科学研究</a:t>
            </a:r>
            <a:endParaRPr lang="en-US" sz="1500" dirty="0"/>
          </a:p>
        </p:txBody>
      </p:sp>
      <p:sp>
        <p:nvSpPr>
          <p:cNvPr id="59" name="Text 15"/>
          <p:cNvSpPr/>
          <p:nvPr/>
        </p:nvSpPr>
        <p:spPr>
          <a:xfrm>
            <a:off x="11068050" y="2876550"/>
            <a:ext cx="80010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早期成熟度</a:t>
            </a:r>
            <a:endParaRPr lang="en-US" sz="1050" dirty="0"/>
          </a:p>
        </p:txBody>
      </p:sp>
      <p:sp>
        <p:nvSpPr>
          <p:cNvPr id="60" name="Text 16"/>
          <p:cNvSpPr/>
          <p:nvPr/>
        </p:nvSpPr>
        <p:spPr>
          <a:xfrm>
            <a:off x="6324600" y="32766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全球领先案例：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AI Lab Assistant（文献分析、实验设计）</a:t>
            </a:r>
            <a:endParaRPr lang="en-US" sz="1050" dirty="0"/>
          </a:p>
        </p:txBody>
      </p:sp>
      <p:sp>
        <p:nvSpPr>
          <p:cNvPr id="61" name="Text 17"/>
          <p:cNvSpPr/>
          <p:nvPr/>
        </p:nvSpPr>
        <p:spPr>
          <a:xfrm>
            <a:off x="6324600" y="3505200"/>
            <a:ext cx="649224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中国领先案例：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科学计算、药物发现、材料模拟领域专用智能体</a:t>
            </a:r>
            <a:endParaRPr lang="en-US" sz="1050" dirty="0"/>
          </a:p>
        </p:txBody>
      </p:sp>
      <p:sp>
        <p:nvSpPr>
          <p:cNvPr id="62" name="Text 18"/>
          <p:cNvSpPr/>
          <p:nvPr/>
        </p:nvSpPr>
        <p:spPr>
          <a:xfrm>
            <a:off x="952500" y="4210050"/>
            <a:ext cx="1143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1F2937"/>
                </a:solidFill>
                <a:latin typeface="ui-sans-serif" pitchFamily="34" charset="0"/>
                <a:ea typeface="ui-sans-serif" pitchFamily="34" charset="-122"/>
                <a:cs typeface="ui-sans-serif" pitchFamily="34" charset="-120"/>
              </a:rPr>
              <a:t>具身智能体</a:t>
            </a:r>
            <a:endParaRPr lang="en-US" sz="1500" dirty="0"/>
          </a:p>
        </p:txBody>
      </p:sp>
      <p:sp>
        <p:nvSpPr>
          <p:cNvPr id="63" name="Text 19"/>
          <p:cNvSpPr/>
          <p:nvPr/>
        </p:nvSpPr>
        <p:spPr>
          <a:xfrm>
            <a:off x="11201400" y="4248150"/>
            <a:ext cx="64008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前沿探索</a:t>
            </a:r>
            <a:endParaRPr lang="en-US" sz="1050" dirty="0"/>
          </a:p>
        </p:txBody>
      </p:sp>
      <p:sp>
        <p:nvSpPr>
          <p:cNvPr id="64" name="Text 20"/>
          <p:cNvSpPr/>
          <p:nvPr/>
        </p:nvSpPr>
        <p:spPr>
          <a:xfrm>
            <a:off x="457200" y="4610100"/>
            <a:ext cx="1127760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全球领先案例：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Google的RT-2、Figure 01人形机器人</a:t>
            </a:r>
            <a:endParaRPr lang="en-US" sz="1050" dirty="0"/>
          </a:p>
        </p:txBody>
      </p:sp>
      <p:sp>
        <p:nvSpPr>
          <p:cNvPr id="65" name="Text 21"/>
          <p:cNvSpPr/>
          <p:nvPr/>
        </p:nvSpPr>
        <p:spPr>
          <a:xfrm>
            <a:off x="457200" y="4800600"/>
            <a:ext cx="11277600" cy="190500"/>
          </a:xfrm>
          <a:prstGeom prst="rect">
            <a:avLst/>
          </a:prstGeom>
          <a:noFill/>
          <a:ln/>
        </p:spPr>
        <p:txBody>
          <a:bodyPr wrap="square" lIns="0" tIns="0" rIns="0" bIns="0" rtlCol="0" anchor="t" vert="horz"/>
          <a:lstStyle/>
          <a:p>
            <a:pPr indent="0" marL="0">
              <a:lnSpc>
                <a:spcPts val="1500"/>
              </a:lnSpc>
              <a:buNone/>
            </a:pPr>
            <a:r>
              <a:rPr lang="en-US" sz="1050" b="1" dirty="0">
                <a:solidFill>
                  <a:srgbClr val="374151"/>
                </a:solidFill>
                <a:latin typeface="ui-sans-serif" pitchFamily="34" charset="0"/>
                <a:ea typeface="ui-sans-serif" pitchFamily="34" charset="-122"/>
                <a:cs typeface="ui-sans-serif" pitchFamily="34" charset="-120"/>
              </a:rPr>
              <a:t>中国领先案例：</a:t>
            </a:r>
            <a:pPr indent="0" marL="0">
              <a:lnSpc>
                <a:spcPts val="1500"/>
              </a:lnSpc>
              <a:buNone/>
            </a:pPr>
            <a:r>
              <a:rPr lang="en-US" sz="1050" dirty="0">
                <a:solidFill>
                  <a:srgbClr val="374151"/>
                </a:solidFill>
                <a:latin typeface="ui-sans-serif" pitchFamily="34" charset="0"/>
                <a:ea typeface="ui-sans-serif" pitchFamily="34" charset="-122"/>
                <a:cs typeface="ui-sans-serif" pitchFamily="34" charset="-120"/>
              </a:rPr>
              <a:t>国内机器人公司的运动控制、具身决策模型</a:t>
            </a:r>
            <a:endParaRPr lang="en-US" sz="1050" dirty="0"/>
          </a:p>
        </p:txBody>
      </p:sp>
      <p:sp>
        <p:nvSpPr>
          <p:cNvPr id="66" name="Text 22"/>
          <p:cNvSpPr/>
          <p:nvPr/>
        </p:nvSpPr>
        <p:spPr>
          <a:xfrm>
            <a:off x="304800" y="6438900"/>
            <a:ext cx="2064722" cy="190500"/>
          </a:xfrm>
          <a:prstGeom prst="rect">
            <a:avLst/>
          </a:prstGeom>
          <a:noFill/>
          <a:ln/>
        </p:spPr>
        <p:txBody>
          <a:bodyPr wrap="square" lIns="0" tIns="0" rIns="0" bIns="0" rtlCol="0" anchor="t" vert="horz"/>
          <a:lstStyle/>
          <a:p>
            <a:pPr indent="0" marL="0">
              <a:lnSpc>
                <a:spcPts val="1500"/>
              </a:lnSpc>
              <a:buNone/>
            </a:pPr>
            <a:r>
              <a:rPr lang="en-US" sz="1050" b="1" dirty="0">
                <a:solidFill>
                  <a:srgbClr val="6B7280"/>
                </a:solidFill>
                <a:latin typeface="ui-sans-serif" pitchFamily="34" charset="0"/>
                <a:ea typeface="ui-sans-serif" pitchFamily="34" charset="-122"/>
                <a:cs typeface="ui-sans-serif" pitchFamily="34" charset="-120"/>
              </a:rPr>
              <a:t>成熟度等级：</a:t>
            </a:r>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 </a:t>
            </a:r>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 高成熟度</a:t>
            </a:r>
            <a:endParaRPr lang="en-US" sz="1050" dirty="0"/>
          </a:p>
        </p:txBody>
      </p:sp>
      <p:sp>
        <p:nvSpPr>
          <p:cNvPr id="67" name="Text 23"/>
          <p:cNvSpPr/>
          <p:nvPr/>
        </p:nvSpPr>
        <p:spPr>
          <a:xfrm>
            <a:off x="7718971" y="6438900"/>
            <a:ext cx="5001875" cy="190500"/>
          </a:xfrm>
          <a:prstGeom prst="rect">
            <a:avLst/>
          </a:prstGeom>
          <a:noFill/>
          <a:ln/>
        </p:spPr>
        <p:txBody>
          <a:bodyPr wrap="square" lIns="0" tIns="0" rIns="0" bIns="0" rtlCol="0" anchor="t" vert="horz"/>
          <a:lstStyle/>
          <a:p>
            <a:pPr indent="0" marL="0">
              <a:lnSpc>
                <a:spcPts val="1500"/>
              </a:lnSpc>
              <a:buNone/>
            </a:pPr>
            <a:r>
              <a:rPr lang="en-US" sz="1050" i="1" dirty="0">
                <a:solidFill>
                  <a:srgbClr val="6B7280"/>
                </a:solidFill>
                <a:latin typeface="ui-sans-serif" pitchFamily="34" charset="0"/>
                <a:ea typeface="ui-sans-serif" pitchFamily="34" charset="-122"/>
                <a:cs typeface="ui-sans-serif" pitchFamily="34" charset="-120"/>
              </a:rPr>
              <a:t>数据来源：全球智能体（AI Agent）产业发展与开源生态综合研究报告</a:t>
            </a:r>
            <a:endParaRPr lang="en-US" sz="1050" dirty="0"/>
          </a:p>
        </p:txBody>
      </p:sp>
      <p:sp>
        <p:nvSpPr>
          <p:cNvPr id="68" name="Text 24"/>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333500"/>
            <a:ext cx="5600700" cy="3581400"/>
          </a:xfrm>
          <a:prstGeom prst="rect">
            <a:avLst/>
          </a:prstGeom>
        </p:spPr>
      </p:pic>
      <p:pic>
        <p:nvPicPr>
          <p:cNvPr id="4" name="Image 2" descr="preencoded.png">    </p:cNvPr>
          <p:cNvPicPr>
            <a:picLocks noChangeAspect="1"/>
          </p:cNvPicPr>
          <p:nvPr/>
        </p:nvPicPr>
        <p:blipFill>
          <a:blip r:embed="rId3"/>
          <a:stretch>
            <a:fillRect/>
          </a:stretch>
        </p:blipFill>
        <p:spPr>
          <a:xfrm>
            <a:off x="609600" y="1562100"/>
            <a:ext cx="381000" cy="381000"/>
          </a:xfrm>
          <a:prstGeom prst="rect">
            <a:avLst/>
          </a:prstGeom>
        </p:spPr>
      </p:pic>
      <p:pic>
        <p:nvPicPr>
          <p:cNvPr id="5" name="Image 3" descr="preencoded.png">    </p:cNvPr>
          <p:cNvPicPr>
            <a:picLocks noChangeAspect="1"/>
          </p:cNvPicPr>
          <p:nvPr/>
        </p:nvPicPr>
        <p:blipFill>
          <a:blip r:embed="rId4"/>
          <a:stretch>
            <a:fillRect/>
          </a:stretch>
        </p:blipFill>
        <p:spPr>
          <a:xfrm>
            <a:off x="723900" y="1676400"/>
            <a:ext cx="152400" cy="152400"/>
          </a:xfrm>
          <a:prstGeom prst="rect">
            <a:avLst/>
          </a:prstGeom>
        </p:spPr>
      </p:pic>
      <p:pic>
        <p:nvPicPr>
          <p:cNvPr id="6" name="Image 4" descr="preencoded.png">    </p:cNvPr>
          <p:cNvPicPr>
            <a:picLocks noChangeAspect="1"/>
          </p:cNvPicPr>
          <p:nvPr/>
        </p:nvPicPr>
        <p:blipFill>
          <a:blip r:embed="rId5"/>
          <a:stretch>
            <a:fillRect/>
          </a:stretch>
        </p:blipFill>
        <p:spPr>
          <a:xfrm>
            <a:off x="609600" y="2095500"/>
            <a:ext cx="5143500" cy="762000"/>
          </a:xfrm>
          <a:prstGeom prst="rect">
            <a:avLst/>
          </a:prstGeom>
        </p:spPr>
      </p:pic>
      <p:pic>
        <p:nvPicPr>
          <p:cNvPr id="7" name="Image 5" descr="preencoded.png">    </p:cNvPr>
          <p:cNvPicPr>
            <a:picLocks noChangeAspect="1"/>
          </p:cNvPicPr>
          <p:nvPr/>
        </p:nvPicPr>
        <p:blipFill>
          <a:blip r:embed="rId6"/>
          <a:stretch>
            <a:fillRect/>
          </a:stretch>
        </p:blipFill>
        <p:spPr>
          <a:xfrm>
            <a:off x="800100" y="2247900"/>
            <a:ext cx="381000" cy="381000"/>
          </a:xfrm>
          <a:prstGeom prst="rect">
            <a:avLst/>
          </a:prstGeom>
        </p:spPr>
      </p:pic>
      <p:pic>
        <p:nvPicPr>
          <p:cNvPr id="8" name="Image 6" descr="preencoded.png">    </p:cNvPr>
          <p:cNvPicPr>
            <a:picLocks noChangeAspect="1"/>
          </p:cNvPicPr>
          <p:nvPr/>
        </p:nvPicPr>
        <p:blipFill>
          <a:blip r:embed="rId7"/>
          <a:stretch>
            <a:fillRect/>
          </a:stretch>
        </p:blipFill>
        <p:spPr>
          <a:xfrm>
            <a:off x="895350" y="2362200"/>
            <a:ext cx="190500" cy="152400"/>
          </a:xfrm>
          <a:prstGeom prst="rect">
            <a:avLst/>
          </a:prstGeom>
        </p:spPr>
      </p:pic>
      <p:pic>
        <p:nvPicPr>
          <p:cNvPr id="9" name="Image 7" descr="preencoded.png">    </p:cNvPr>
          <p:cNvPicPr>
            <a:picLocks noChangeAspect="1"/>
          </p:cNvPicPr>
          <p:nvPr/>
        </p:nvPicPr>
        <p:blipFill>
          <a:blip r:embed="rId8"/>
          <a:stretch>
            <a:fillRect/>
          </a:stretch>
        </p:blipFill>
        <p:spPr>
          <a:xfrm>
            <a:off x="609600" y="3009900"/>
            <a:ext cx="5143500" cy="762000"/>
          </a:xfrm>
          <a:prstGeom prst="rect">
            <a:avLst/>
          </a:prstGeom>
        </p:spPr>
      </p:pic>
      <p:pic>
        <p:nvPicPr>
          <p:cNvPr id="10" name="Image 8" descr="preencoded.png">    </p:cNvPr>
          <p:cNvPicPr>
            <a:picLocks noChangeAspect="1"/>
          </p:cNvPicPr>
          <p:nvPr/>
        </p:nvPicPr>
        <p:blipFill>
          <a:blip r:embed="rId9"/>
          <a:stretch>
            <a:fillRect/>
          </a:stretch>
        </p:blipFill>
        <p:spPr>
          <a:xfrm>
            <a:off x="800100" y="3162300"/>
            <a:ext cx="381000" cy="381000"/>
          </a:xfrm>
          <a:prstGeom prst="rect">
            <a:avLst/>
          </a:prstGeom>
        </p:spPr>
      </p:pic>
      <p:pic>
        <p:nvPicPr>
          <p:cNvPr id="11" name="Image 9" descr="preencoded.png">    </p:cNvPr>
          <p:cNvPicPr>
            <a:picLocks noChangeAspect="1"/>
          </p:cNvPicPr>
          <p:nvPr/>
        </p:nvPicPr>
        <p:blipFill>
          <a:blip r:embed="rId10"/>
          <a:stretch>
            <a:fillRect/>
          </a:stretch>
        </p:blipFill>
        <p:spPr>
          <a:xfrm>
            <a:off x="914400" y="3276600"/>
            <a:ext cx="152400" cy="152400"/>
          </a:xfrm>
          <a:prstGeom prst="rect">
            <a:avLst/>
          </a:prstGeom>
        </p:spPr>
      </p:pic>
      <p:pic>
        <p:nvPicPr>
          <p:cNvPr id="12" name="Image 10" descr="preencoded.png">    </p:cNvPr>
          <p:cNvPicPr>
            <a:picLocks noChangeAspect="1"/>
          </p:cNvPicPr>
          <p:nvPr/>
        </p:nvPicPr>
        <p:blipFill>
          <a:blip r:embed="rId11"/>
          <a:stretch>
            <a:fillRect/>
          </a:stretch>
        </p:blipFill>
        <p:spPr>
          <a:xfrm>
            <a:off x="609600" y="3924300"/>
            <a:ext cx="5143500" cy="762000"/>
          </a:xfrm>
          <a:prstGeom prst="rect">
            <a:avLst/>
          </a:prstGeom>
        </p:spPr>
      </p:pic>
      <p:pic>
        <p:nvPicPr>
          <p:cNvPr id="13" name="Image 11" descr="preencoded.png">    </p:cNvPr>
          <p:cNvPicPr>
            <a:picLocks noChangeAspect="1"/>
          </p:cNvPicPr>
          <p:nvPr/>
        </p:nvPicPr>
        <p:blipFill>
          <a:blip r:embed="rId12"/>
          <a:stretch>
            <a:fillRect/>
          </a:stretch>
        </p:blipFill>
        <p:spPr>
          <a:xfrm>
            <a:off x="800100" y="4076700"/>
            <a:ext cx="381000" cy="381000"/>
          </a:xfrm>
          <a:prstGeom prst="rect">
            <a:avLst/>
          </a:prstGeom>
        </p:spPr>
      </p:pic>
      <p:pic>
        <p:nvPicPr>
          <p:cNvPr id="14" name="Image 12" descr="preencoded.png">    </p:cNvPr>
          <p:cNvPicPr>
            <a:picLocks noChangeAspect="1"/>
          </p:cNvPicPr>
          <p:nvPr/>
        </p:nvPicPr>
        <p:blipFill>
          <a:blip r:embed="rId13"/>
          <a:stretch>
            <a:fillRect/>
          </a:stretch>
        </p:blipFill>
        <p:spPr>
          <a:xfrm>
            <a:off x="914400" y="41910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210300" y="1333500"/>
            <a:ext cx="5600700" cy="3581400"/>
          </a:xfrm>
          <a:prstGeom prst="rect">
            <a:avLst/>
          </a:prstGeom>
        </p:spPr>
      </p:pic>
      <p:pic>
        <p:nvPicPr>
          <p:cNvPr id="16" name="Image 14" descr="preencoded.png">    </p:cNvPr>
          <p:cNvPicPr>
            <a:picLocks noChangeAspect="1"/>
          </p:cNvPicPr>
          <p:nvPr/>
        </p:nvPicPr>
        <p:blipFill>
          <a:blip r:embed="rId15"/>
          <a:stretch>
            <a:fillRect/>
          </a:stretch>
        </p:blipFill>
        <p:spPr>
          <a:xfrm>
            <a:off x="6438900" y="1562100"/>
            <a:ext cx="381000" cy="381000"/>
          </a:xfrm>
          <a:prstGeom prst="rect">
            <a:avLst/>
          </a:prstGeom>
        </p:spPr>
      </p:pic>
      <p:pic>
        <p:nvPicPr>
          <p:cNvPr id="17" name="Image 15" descr="preencoded.png">    </p:cNvPr>
          <p:cNvPicPr>
            <a:picLocks noChangeAspect="1"/>
          </p:cNvPicPr>
          <p:nvPr/>
        </p:nvPicPr>
        <p:blipFill>
          <a:blip r:embed="rId16"/>
          <a:stretch>
            <a:fillRect/>
          </a:stretch>
        </p:blipFill>
        <p:spPr>
          <a:xfrm>
            <a:off x="6543675" y="167640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6438900" y="2095500"/>
            <a:ext cx="5143500" cy="990600"/>
          </a:xfrm>
          <a:prstGeom prst="rect">
            <a:avLst/>
          </a:prstGeom>
        </p:spPr>
      </p:pic>
      <p:pic>
        <p:nvPicPr>
          <p:cNvPr id="19" name="Image 17" descr="preencoded.png">    </p:cNvPr>
          <p:cNvPicPr>
            <a:picLocks noChangeAspect="1"/>
          </p:cNvPicPr>
          <p:nvPr/>
        </p:nvPicPr>
        <p:blipFill>
          <a:blip r:embed="rId18"/>
          <a:stretch>
            <a:fillRect/>
          </a:stretch>
        </p:blipFill>
        <p:spPr>
          <a:xfrm>
            <a:off x="6629400" y="2247900"/>
            <a:ext cx="381000" cy="381000"/>
          </a:xfrm>
          <a:prstGeom prst="rect">
            <a:avLst/>
          </a:prstGeom>
        </p:spPr>
      </p:pic>
      <p:pic>
        <p:nvPicPr>
          <p:cNvPr id="20" name="Image 18" descr="preencoded.png">    </p:cNvPr>
          <p:cNvPicPr>
            <a:picLocks noChangeAspect="1"/>
          </p:cNvPicPr>
          <p:nvPr/>
        </p:nvPicPr>
        <p:blipFill>
          <a:blip r:embed="rId19"/>
          <a:stretch>
            <a:fillRect/>
          </a:stretch>
        </p:blipFill>
        <p:spPr>
          <a:xfrm>
            <a:off x="6734175" y="2362200"/>
            <a:ext cx="171450" cy="152400"/>
          </a:xfrm>
          <a:prstGeom prst="rect">
            <a:avLst/>
          </a:prstGeom>
        </p:spPr>
      </p:pic>
      <p:pic>
        <p:nvPicPr>
          <p:cNvPr id="21" name="Image 19" descr="preencoded.png">    </p:cNvPr>
          <p:cNvPicPr>
            <a:picLocks noChangeAspect="1"/>
          </p:cNvPicPr>
          <p:nvPr/>
        </p:nvPicPr>
        <p:blipFill>
          <a:blip r:embed="rId20"/>
          <a:stretch>
            <a:fillRect/>
          </a:stretch>
        </p:blipFill>
        <p:spPr>
          <a:xfrm>
            <a:off x="6438900" y="3238500"/>
            <a:ext cx="5143500" cy="990600"/>
          </a:xfrm>
          <a:prstGeom prst="rect">
            <a:avLst/>
          </a:prstGeom>
        </p:spPr>
      </p:pic>
      <p:pic>
        <p:nvPicPr>
          <p:cNvPr id="22" name="Image 20" descr="preencoded.png">    </p:cNvPr>
          <p:cNvPicPr>
            <a:picLocks noChangeAspect="1"/>
          </p:cNvPicPr>
          <p:nvPr/>
        </p:nvPicPr>
        <p:blipFill>
          <a:blip r:embed="rId21"/>
          <a:stretch>
            <a:fillRect/>
          </a:stretch>
        </p:blipFill>
        <p:spPr>
          <a:xfrm>
            <a:off x="6629400" y="3390900"/>
            <a:ext cx="381000" cy="381000"/>
          </a:xfrm>
          <a:prstGeom prst="rect">
            <a:avLst/>
          </a:prstGeom>
        </p:spPr>
      </p:pic>
      <p:pic>
        <p:nvPicPr>
          <p:cNvPr id="23" name="Image 21" descr="preencoded.png">    </p:cNvPr>
          <p:cNvPicPr>
            <a:picLocks noChangeAspect="1"/>
          </p:cNvPicPr>
          <p:nvPr/>
        </p:nvPicPr>
        <p:blipFill>
          <a:blip r:embed="rId22"/>
          <a:stretch>
            <a:fillRect/>
          </a:stretch>
        </p:blipFill>
        <p:spPr>
          <a:xfrm>
            <a:off x="6743700" y="3505200"/>
            <a:ext cx="152400" cy="152400"/>
          </a:xfrm>
          <a:prstGeom prst="rect">
            <a:avLst/>
          </a:prstGeom>
        </p:spPr>
      </p:pic>
      <p:pic>
        <p:nvPicPr>
          <p:cNvPr id="24" name="Image 22" descr="preencoded.png">    </p:cNvPr>
          <p:cNvPicPr>
            <a:picLocks noChangeAspect="1"/>
          </p:cNvPicPr>
          <p:nvPr/>
        </p:nvPicPr>
        <p:blipFill>
          <a:blip r:embed="rId23"/>
          <a:stretch>
            <a:fillRect/>
          </a:stretch>
        </p:blipFill>
        <p:spPr>
          <a:xfrm>
            <a:off x="381000" y="5143500"/>
            <a:ext cx="11430000" cy="533400"/>
          </a:xfrm>
          <a:prstGeom prst="rect">
            <a:avLst/>
          </a:prstGeom>
        </p:spPr>
      </p:pic>
      <p:pic>
        <p:nvPicPr>
          <p:cNvPr id="25" name="Image 23" descr="preencoded.png">    </p:cNvPr>
          <p:cNvPicPr>
            <a:picLocks noChangeAspect="1"/>
          </p:cNvPicPr>
          <p:nvPr/>
        </p:nvPicPr>
        <p:blipFill>
          <a:blip r:embed="rId24"/>
          <a:stretch>
            <a:fillRect/>
          </a:stretch>
        </p:blipFill>
        <p:spPr>
          <a:xfrm>
            <a:off x="2623691" y="5324475"/>
            <a:ext cx="114300" cy="152400"/>
          </a:xfrm>
          <a:prstGeom prst="rect">
            <a:avLst/>
          </a:prstGeom>
        </p:spPr>
      </p:pic>
      <p:pic>
        <p:nvPicPr>
          <p:cNvPr id="26" name="Image 24" descr="preencoded.png">    </p:cNvPr>
          <p:cNvPicPr>
            <a:picLocks noChangeAspect="1"/>
          </p:cNvPicPr>
          <p:nvPr/>
        </p:nvPicPr>
        <p:blipFill>
          <a:blip r:embed="rId25"/>
          <a:stretch>
            <a:fillRect/>
          </a:stretch>
        </p:blipFill>
        <p:spPr>
          <a:xfrm>
            <a:off x="11385500" y="6610350"/>
            <a:ext cx="749350" cy="190500"/>
          </a:xfrm>
          <a:prstGeom prst="rect">
            <a:avLst/>
          </a:prstGeom>
        </p:spPr>
      </p:pic>
      <p:sp>
        <p:nvSpPr>
          <p:cNvPr id="27" name="Text 0"/>
          <p:cNvSpPr/>
          <p:nvPr/>
        </p:nvSpPr>
        <p:spPr>
          <a:xfrm>
            <a:off x="381000" y="381000"/>
            <a:ext cx="114300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产业发展面临的核心挑战</a:t>
            </a:r>
            <a:endParaRPr lang="en-US" sz="2700" dirty="0"/>
          </a:p>
        </p:txBody>
      </p:sp>
      <p:sp>
        <p:nvSpPr>
          <p:cNvPr id="28" name="Text 1"/>
          <p:cNvSpPr/>
          <p:nvPr/>
        </p:nvSpPr>
        <p:spPr>
          <a:xfrm>
            <a:off x="381000" y="838200"/>
            <a:ext cx="114300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长链条可靠性、成本延迟、安全可控性等共同挑战及中美区域化难题</a:t>
            </a:r>
            <a:endParaRPr lang="en-US" sz="1500" dirty="0"/>
          </a:p>
        </p:txBody>
      </p:sp>
      <p:sp>
        <p:nvSpPr>
          <p:cNvPr id="29" name="Text 2"/>
          <p:cNvSpPr/>
          <p:nvPr/>
        </p:nvSpPr>
        <p:spPr>
          <a:xfrm>
            <a:off x="1104900" y="16002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ui-sans-serif" pitchFamily="34" charset="0"/>
                <a:ea typeface="ui-sans-serif" pitchFamily="34" charset="-122"/>
                <a:cs typeface="ui-sans-serif" pitchFamily="34" charset="-120"/>
              </a:rPr>
              <a:t>共同挑战</a:t>
            </a:r>
            <a:endParaRPr lang="en-US" sz="1800" dirty="0"/>
          </a:p>
        </p:txBody>
      </p:sp>
      <p:sp>
        <p:nvSpPr>
          <p:cNvPr id="30" name="Text 3"/>
          <p:cNvSpPr/>
          <p:nvPr/>
        </p:nvSpPr>
        <p:spPr>
          <a:xfrm>
            <a:off x="1295400" y="2247900"/>
            <a:ext cx="280035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长链条可靠性</a:t>
            </a:r>
            <a:endParaRPr lang="en-US" sz="1200" dirty="0"/>
          </a:p>
        </p:txBody>
      </p:sp>
      <p:sp>
        <p:nvSpPr>
          <p:cNvPr id="31" name="Text 4"/>
          <p:cNvSpPr/>
          <p:nvPr/>
        </p:nvSpPr>
        <p:spPr>
          <a:xfrm>
            <a:off x="1295400" y="2514600"/>
            <a:ext cx="336042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复杂任务中，错误会累积和传播，导致最终失败</a:t>
            </a:r>
            <a:endParaRPr lang="en-US" sz="1050" dirty="0"/>
          </a:p>
        </p:txBody>
      </p:sp>
      <p:sp>
        <p:nvSpPr>
          <p:cNvPr id="32" name="Text 5"/>
          <p:cNvSpPr/>
          <p:nvPr/>
        </p:nvSpPr>
        <p:spPr>
          <a:xfrm>
            <a:off x="1295400" y="3162300"/>
            <a:ext cx="3278088"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成本与延迟</a:t>
            </a:r>
            <a:endParaRPr lang="en-US" sz="1200" dirty="0"/>
          </a:p>
        </p:txBody>
      </p:sp>
      <p:sp>
        <p:nvSpPr>
          <p:cNvPr id="33" name="Text 6"/>
          <p:cNvSpPr/>
          <p:nvPr/>
        </p:nvSpPr>
        <p:spPr>
          <a:xfrm>
            <a:off x="1295400" y="3429000"/>
            <a:ext cx="3933706"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长上下文、多次模型调用带来高昂的API费用和响应延迟</a:t>
            </a:r>
            <a:endParaRPr lang="en-US" sz="1050" dirty="0"/>
          </a:p>
        </p:txBody>
      </p:sp>
      <p:sp>
        <p:nvSpPr>
          <p:cNvPr id="34" name="Text 7"/>
          <p:cNvSpPr/>
          <p:nvPr/>
        </p:nvSpPr>
        <p:spPr>
          <a:xfrm>
            <a:off x="1295400" y="4076700"/>
            <a:ext cx="26670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安全与可控性</a:t>
            </a:r>
            <a:endParaRPr lang="en-US" sz="1200" dirty="0"/>
          </a:p>
        </p:txBody>
      </p:sp>
      <p:sp>
        <p:nvSpPr>
          <p:cNvPr id="35" name="Text 8"/>
          <p:cNvSpPr/>
          <p:nvPr/>
        </p:nvSpPr>
        <p:spPr>
          <a:xfrm>
            <a:off x="1295400" y="4343400"/>
            <a:ext cx="3200400" cy="190500"/>
          </a:xfrm>
          <a:prstGeom prst="rect">
            <a:avLst/>
          </a:prstGeom>
          <a:noFill/>
          <a:ln/>
        </p:spPr>
        <p:txBody>
          <a:bodyPr wrap="square" lIns="0" tIns="0" rIns="0" bIns="0" rtlCol="0" anchor="t" vert="horz"/>
          <a:lstStyle/>
          <a:p>
            <a:pPr indent="0" marL="0">
              <a:lnSpc>
                <a:spcPts val="1500"/>
              </a:lnSpc>
              <a:buNone/>
            </a:pPr>
            <a:r>
              <a:rPr lang="en-US" sz="1050" dirty="0">
                <a:solidFill>
                  <a:srgbClr val="4B5563"/>
                </a:solidFill>
                <a:latin typeface="ui-sans-serif" pitchFamily="34" charset="0"/>
                <a:ea typeface="ui-sans-serif" pitchFamily="34" charset="-122"/>
                <a:cs typeface="ui-sans-serif" pitchFamily="34" charset="-120"/>
              </a:rPr>
              <a:t>自主行动的不可预测性、数据泄露与滥用风险</a:t>
            </a:r>
            <a:endParaRPr lang="en-US" sz="1050" dirty="0"/>
          </a:p>
        </p:txBody>
      </p:sp>
      <p:sp>
        <p:nvSpPr>
          <p:cNvPr id="36" name="Text 9"/>
          <p:cNvSpPr/>
          <p:nvPr/>
        </p:nvSpPr>
        <p:spPr>
          <a:xfrm>
            <a:off x="6934200" y="1600200"/>
            <a:ext cx="13716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1F2937"/>
                </a:solidFill>
                <a:latin typeface="ui-sans-serif" pitchFamily="34" charset="0"/>
                <a:ea typeface="ui-sans-serif" pitchFamily="34" charset="-122"/>
                <a:cs typeface="ui-sans-serif" pitchFamily="34" charset="-120"/>
              </a:rPr>
              <a:t>区域化挑战</a:t>
            </a:r>
            <a:endParaRPr lang="en-US" sz="1800" dirty="0"/>
          </a:p>
        </p:txBody>
      </p:sp>
      <p:sp>
        <p:nvSpPr>
          <p:cNvPr id="37" name="Text 10"/>
          <p:cNvSpPr/>
          <p:nvPr/>
        </p:nvSpPr>
        <p:spPr>
          <a:xfrm>
            <a:off x="7124700" y="2247900"/>
            <a:ext cx="2854821"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美国</a:t>
            </a:r>
            <a:endParaRPr lang="en-US" sz="1200" dirty="0"/>
          </a:p>
        </p:txBody>
      </p:sp>
      <p:sp>
        <p:nvSpPr>
          <p:cNvPr id="38" name="Text 11"/>
          <p:cNvSpPr/>
          <p:nvPr/>
        </p:nvSpPr>
        <p:spPr>
          <a:xfrm>
            <a:off x="7124700" y="2514600"/>
            <a:ext cx="3425785"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日益加强的AI出口管制可能阻碍全球开源协作</a:t>
            </a:r>
            <a:endParaRPr lang="en-US" sz="1050" dirty="0"/>
          </a:p>
        </p:txBody>
      </p:sp>
      <p:sp>
        <p:nvSpPr>
          <p:cNvPr id="39" name="Text 12"/>
          <p:cNvSpPr/>
          <p:nvPr/>
        </p:nvSpPr>
        <p:spPr>
          <a:xfrm>
            <a:off x="7124700" y="2743200"/>
            <a:ext cx="3425785"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伦理争议可能延缓技术部署</a:t>
            </a:r>
            <a:endParaRPr lang="en-US" sz="1050" dirty="0"/>
          </a:p>
        </p:txBody>
      </p:sp>
      <p:sp>
        <p:nvSpPr>
          <p:cNvPr id="40" name="Text 13"/>
          <p:cNvSpPr/>
          <p:nvPr/>
        </p:nvSpPr>
        <p:spPr>
          <a:xfrm>
            <a:off x="7124700" y="3390900"/>
            <a:ext cx="4054971" cy="228600"/>
          </a:xfrm>
          <a:prstGeom prst="rect">
            <a:avLst/>
          </a:prstGeom>
          <a:noFill/>
          <a:ln/>
        </p:spPr>
        <p:txBody>
          <a:bodyPr wrap="square" lIns="0" tIns="0" rIns="0" bIns="0" rtlCol="0" anchor="t" vert="horz"/>
          <a:lstStyle/>
          <a:p>
            <a:pPr indent="0" marL="0">
              <a:lnSpc>
                <a:spcPts val="1800"/>
              </a:lnSpc>
              <a:buNone/>
            </a:pPr>
            <a:r>
              <a:rPr lang="en-US" sz="1200" b="1" dirty="0">
                <a:solidFill>
                  <a:srgbClr val="1F2937"/>
                </a:solidFill>
                <a:latin typeface="ui-sans-serif" pitchFamily="34" charset="0"/>
                <a:ea typeface="ui-sans-serif" pitchFamily="34" charset="-122"/>
                <a:cs typeface="ui-sans-serif" pitchFamily="34" charset="-120"/>
              </a:rPr>
              <a:t>中国</a:t>
            </a:r>
            <a:endParaRPr lang="en-US" sz="1200" dirty="0"/>
          </a:p>
        </p:txBody>
      </p:sp>
      <p:sp>
        <p:nvSpPr>
          <p:cNvPr id="41" name="Text 14"/>
          <p:cNvSpPr/>
          <p:nvPr/>
        </p:nvSpPr>
        <p:spPr>
          <a:xfrm>
            <a:off x="7124700" y="3657600"/>
            <a:ext cx="4865965"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在高端AI芯片上受制于人，影响大模型训练与推理的自主进化节奏</a:t>
            </a:r>
            <a:endParaRPr lang="en-US" sz="1050" dirty="0"/>
          </a:p>
        </p:txBody>
      </p:sp>
      <p:sp>
        <p:nvSpPr>
          <p:cNvPr id="42" name="Text 15"/>
          <p:cNvSpPr/>
          <p:nvPr/>
        </p:nvSpPr>
        <p:spPr>
          <a:xfrm>
            <a:off x="7124700" y="3886200"/>
            <a:ext cx="4054971"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部分领域存在高质量数据短缺</a:t>
            </a:r>
            <a:endParaRPr lang="en-US" sz="1050" dirty="0"/>
          </a:p>
        </p:txBody>
      </p:sp>
      <p:sp>
        <p:nvSpPr>
          <p:cNvPr id="43" name="Text 16"/>
          <p:cNvSpPr/>
          <p:nvPr/>
        </p:nvSpPr>
        <p:spPr>
          <a:xfrm>
            <a:off x="-579120" y="5295900"/>
            <a:ext cx="13350240"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D1D5DB"/>
                </a:solidFill>
                <a:latin typeface="ui-sans-serif" pitchFamily="34" charset="0"/>
                <a:ea typeface="ui-sans-serif" pitchFamily="34" charset="-122"/>
                <a:cs typeface="ui-sans-serif" pitchFamily="34" charset="-120"/>
              </a:rPr>
              <a:t> 应对这些挑战需要产业界、学术界与政府的协同合作，推动技术可控性、商业化闭环与全球治理合作</a:t>
            </a:r>
            <a:endParaRPr lang="en-US" sz="1200" dirty="0"/>
          </a:p>
        </p:txBody>
      </p:sp>
      <p:sp>
        <p:nvSpPr>
          <p:cNvPr id="44" name="Text 17"/>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381000" y="1409700"/>
            <a:ext cx="5600700" cy="1409700"/>
          </a:xfrm>
          <a:prstGeom prst="rect">
            <a:avLst/>
          </a:prstGeom>
        </p:spPr>
      </p:pic>
      <p:pic>
        <p:nvPicPr>
          <p:cNvPr id="4" name="Image 2" descr="preencoded.png">    </p:cNvPr>
          <p:cNvPicPr>
            <a:picLocks noChangeAspect="1"/>
          </p:cNvPicPr>
          <p:nvPr/>
        </p:nvPicPr>
        <p:blipFill>
          <a:blip r:embed="rId3"/>
          <a:stretch>
            <a:fillRect/>
          </a:stretch>
        </p:blipFill>
        <p:spPr>
          <a:xfrm>
            <a:off x="609600" y="1638300"/>
            <a:ext cx="533400" cy="533400"/>
          </a:xfrm>
          <a:prstGeom prst="rect">
            <a:avLst/>
          </a:prstGeom>
        </p:spPr>
      </p:pic>
      <p:pic>
        <p:nvPicPr>
          <p:cNvPr id="5" name="Image 3" descr="preencoded.png">    </p:cNvPr>
          <p:cNvPicPr>
            <a:picLocks noChangeAspect="1"/>
          </p:cNvPicPr>
          <p:nvPr/>
        </p:nvPicPr>
        <p:blipFill>
          <a:blip r:embed="rId4"/>
          <a:stretch>
            <a:fillRect/>
          </a:stretch>
        </p:blipFill>
        <p:spPr>
          <a:xfrm>
            <a:off x="762000" y="1752600"/>
            <a:ext cx="228600" cy="304800"/>
          </a:xfrm>
          <a:prstGeom prst="rect">
            <a:avLst/>
          </a:prstGeom>
        </p:spPr>
      </p:pic>
      <p:pic>
        <p:nvPicPr>
          <p:cNvPr id="6" name="Image 4" descr="preencoded.png">    </p:cNvPr>
          <p:cNvPicPr>
            <a:picLocks noChangeAspect="1"/>
          </p:cNvPicPr>
          <p:nvPr/>
        </p:nvPicPr>
        <p:blipFill>
          <a:blip r:embed="rId5"/>
          <a:stretch>
            <a:fillRect/>
          </a:stretch>
        </p:blipFill>
        <p:spPr>
          <a:xfrm>
            <a:off x="1295400" y="2095500"/>
            <a:ext cx="76200" cy="152400"/>
          </a:xfrm>
          <a:prstGeom prst="rect">
            <a:avLst/>
          </a:prstGeom>
        </p:spPr>
      </p:pic>
      <p:pic>
        <p:nvPicPr>
          <p:cNvPr id="7" name="Image 5" descr="preencoded.png">    </p:cNvPr>
          <p:cNvPicPr>
            <a:picLocks noChangeAspect="1"/>
          </p:cNvPicPr>
          <p:nvPr/>
        </p:nvPicPr>
        <p:blipFill>
          <a:blip r:embed="rId6"/>
          <a:stretch>
            <a:fillRect/>
          </a:stretch>
        </p:blipFill>
        <p:spPr>
          <a:xfrm>
            <a:off x="1295400" y="2400300"/>
            <a:ext cx="76200" cy="152400"/>
          </a:xfrm>
          <a:prstGeom prst="rect">
            <a:avLst/>
          </a:prstGeom>
        </p:spPr>
      </p:pic>
      <p:pic>
        <p:nvPicPr>
          <p:cNvPr id="8" name="Image 6" descr="preencoded.png">    </p:cNvPr>
          <p:cNvPicPr>
            <a:picLocks noChangeAspect="1"/>
          </p:cNvPicPr>
          <p:nvPr/>
        </p:nvPicPr>
        <p:blipFill>
          <a:blip r:embed="rId7"/>
          <a:stretch>
            <a:fillRect/>
          </a:stretch>
        </p:blipFill>
        <p:spPr>
          <a:xfrm>
            <a:off x="6210300" y="1409700"/>
            <a:ext cx="5600700" cy="1409700"/>
          </a:xfrm>
          <a:prstGeom prst="rect">
            <a:avLst/>
          </a:prstGeom>
        </p:spPr>
      </p:pic>
      <p:pic>
        <p:nvPicPr>
          <p:cNvPr id="9" name="Image 7" descr="preencoded.png">    </p:cNvPr>
          <p:cNvPicPr>
            <a:picLocks noChangeAspect="1"/>
          </p:cNvPicPr>
          <p:nvPr/>
        </p:nvPicPr>
        <p:blipFill>
          <a:blip r:embed="rId8"/>
          <a:stretch>
            <a:fillRect/>
          </a:stretch>
        </p:blipFill>
        <p:spPr>
          <a:xfrm>
            <a:off x="6438900" y="1638300"/>
            <a:ext cx="533400" cy="533400"/>
          </a:xfrm>
          <a:prstGeom prst="rect">
            <a:avLst/>
          </a:prstGeom>
        </p:spPr>
      </p:pic>
      <p:pic>
        <p:nvPicPr>
          <p:cNvPr id="10" name="Image 8" descr="preencoded.png">    </p:cNvPr>
          <p:cNvPicPr>
            <a:picLocks noChangeAspect="1"/>
          </p:cNvPicPr>
          <p:nvPr/>
        </p:nvPicPr>
        <p:blipFill>
          <a:blip r:embed="rId9"/>
          <a:stretch>
            <a:fillRect/>
          </a:stretch>
        </p:blipFill>
        <p:spPr>
          <a:xfrm>
            <a:off x="6577013" y="1752600"/>
            <a:ext cx="257175" cy="304800"/>
          </a:xfrm>
          <a:prstGeom prst="rect">
            <a:avLst/>
          </a:prstGeom>
        </p:spPr>
      </p:pic>
      <p:pic>
        <p:nvPicPr>
          <p:cNvPr id="11" name="Image 9" descr="preencoded.png">    </p:cNvPr>
          <p:cNvPicPr>
            <a:picLocks noChangeAspect="1"/>
          </p:cNvPicPr>
          <p:nvPr/>
        </p:nvPicPr>
        <p:blipFill>
          <a:blip r:embed="rId10"/>
          <a:stretch>
            <a:fillRect/>
          </a:stretch>
        </p:blipFill>
        <p:spPr>
          <a:xfrm>
            <a:off x="7124700" y="2095500"/>
            <a:ext cx="76200" cy="152400"/>
          </a:xfrm>
          <a:prstGeom prst="rect">
            <a:avLst/>
          </a:prstGeom>
        </p:spPr>
      </p:pic>
      <p:pic>
        <p:nvPicPr>
          <p:cNvPr id="12" name="Image 10" descr="preencoded.png">    </p:cNvPr>
          <p:cNvPicPr>
            <a:picLocks noChangeAspect="1"/>
          </p:cNvPicPr>
          <p:nvPr/>
        </p:nvPicPr>
        <p:blipFill>
          <a:blip r:embed="rId11"/>
          <a:stretch>
            <a:fillRect/>
          </a:stretch>
        </p:blipFill>
        <p:spPr>
          <a:xfrm>
            <a:off x="7124700" y="2400300"/>
            <a:ext cx="76200" cy="152400"/>
          </a:xfrm>
          <a:prstGeom prst="rect">
            <a:avLst/>
          </a:prstGeom>
        </p:spPr>
      </p:pic>
      <p:pic>
        <p:nvPicPr>
          <p:cNvPr id="13" name="Image 11" descr="preencoded.png">    </p:cNvPr>
          <p:cNvPicPr>
            <a:picLocks noChangeAspect="1"/>
          </p:cNvPicPr>
          <p:nvPr/>
        </p:nvPicPr>
        <p:blipFill>
          <a:blip r:embed="rId12"/>
          <a:stretch>
            <a:fillRect/>
          </a:stretch>
        </p:blipFill>
        <p:spPr>
          <a:xfrm>
            <a:off x="381000" y="3048000"/>
            <a:ext cx="5600700" cy="1409700"/>
          </a:xfrm>
          <a:prstGeom prst="rect">
            <a:avLst/>
          </a:prstGeom>
        </p:spPr>
      </p:pic>
      <p:pic>
        <p:nvPicPr>
          <p:cNvPr id="14" name="Image 12" descr="preencoded.png">    </p:cNvPr>
          <p:cNvPicPr>
            <a:picLocks noChangeAspect="1"/>
          </p:cNvPicPr>
          <p:nvPr/>
        </p:nvPicPr>
        <p:blipFill>
          <a:blip r:embed="rId13"/>
          <a:stretch>
            <a:fillRect/>
          </a:stretch>
        </p:blipFill>
        <p:spPr>
          <a:xfrm>
            <a:off x="609600" y="3276600"/>
            <a:ext cx="533400" cy="533400"/>
          </a:xfrm>
          <a:prstGeom prst="rect">
            <a:avLst/>
          </a:prstGeom>
        </p:spPr>
      </p:pic>
      <p:pic>
        <p:nvPicPr>
          <p:cNvPr id="15" name="Image 13" descr="preencoded.png">    </p:cNvPr>
          <p:cNvPicPr>
            <a:picLocks noChangeAspect="1"/>
          </p:cNvPicPr>
          <p:nvPr/>
        </p:nvPicPr>
        <p:blipFill>
          <a:blip r:embed="rId14"/>
          <a:stretch>
            <a:fillRect/>
          </a:stretch>
        </p:blipFill>
        <p:spPr>
          <a:xfrm>
            <a:off x="733425" y="3390900"/>
            <a:ext cx="285750" cy="304800"/>
          </a:xfrm>
          <a:prstGeom prst="rect">
            <a:avLst/>
          </a:prstGeom>
        </p:spPr>
      </p:pic>
      <p:pic>
        <p:nvPicPr>
          <p:cNvPr id="16" name="Image 14" descr="preencoded.png">    </p:cNvPr>
          <p:cNvPicPr>
            <a:picLocks noChangeAspect="1"/>
          </p:cNvPicPr>
          <p:nvPr/>
        </p:nvPicPr>
        <p:blipFill>
          <a:blip r:embed="rId15"/>
          <a:stretch>
            <a:fillRect/>
          </a:stretch>
        </p:blipFill>
        <p:spPr>
          <a:xfrm>
            <a:off x="1295400" y="3733800"/>
            <a:ext cx="76200" cy="152400"/>
          </a:xfrm>
          <a:prstGeom prst="rect">
            <a:avLst/>
          </a:prstGeom>
        </p:spPr>
      </p:pic>
      <p:pic>
        <p:nvPicPr>
          <p:cNvPr id="17" name="Image 15" descr="preencoded.png">    </p:cNvPr>
          <p:cNvPicPr>
            <a:picLocks noChangeAspect="1"/>
          </p:cNvPicPr>
          <p:nvPr/>
        </p:nvPicPr>
        <p:blipFill>
          <a:blip r:embed="rId16"/>
          <a:stretch>
            <a:fillRect/>
          </a:stretch>
        </p:blipFill>
        <p:spPr>
          <a:xfrm>
            <a:off x="1295400" y="4038600"/>
            <a:ext cx="76200" cy="152400"/>
          </a:xfrm>
          <a:prstGeom prst="rect">
            <a:avLst/>
          </a:prstGeom>
        </p:spPr>
      </p:pic>
      <p:pic>
        <p:nvPicPr>
          <p:cNvPr id="18" name="Image 16" descr="preencoded.png">    </p:cNvPr>
          <p:cNvPicPr>
            <a:picLocks noChangeAspect="1"/>
          </p:cNvPicPr>
          <p:nvPr/>
        </p:nvPicPr>
        <p:blipFill>
          <a:blip r:embed="rId17"/>
          <a:stretch>
            <a:fillRect/>
          </a:stretch>
        </p:blipFill>
        <p:spPr>
          <a:xfrm>
            <a:off x="6210300" y="3048000"/>
            <a:ext cx="5600700" cy="1409700"/>
          </a:xfrm>
          <a:prstGeom prst="rect">
            <a:avLst/>
          </a:prstGeom>
        </p:spPr>
      </p:pic>
      <p:pic>
        <p:nvPicPr>
          <p:cNvPr id="19" name="Image 17" descr="preencoded.png">    </p:cNvPr>
          <p:cNvPicPr>
            <a:picLocks noChangeAspect="1"/>
          </p:cNvPicPr>
          <p:nvPr/>
        </p:nvPicPr>
        <p:blipFill>
          <a:blip r:embed="rId18"/>
          <a:stretch>
            <a:fillRect/>
          </a:stretch>
        </p:blipFill>
        <p:spPr>
          <a:xfrm>
            <a:off x="6438900" y="3276600"/>
            <a:ext cx="533400" cy="533400"/>
          </a:xfrm>
          <a:prstGeom prst="rect">
            <a:avLst/>
          </a:prstGeom>
        </p:spPr>
      </p:pic>
      <p:pic>
        <p:nvPicPr>
          <p:cNvPr id="20" name="Image 18" descr="preencoded.png">    </p:cNvPr>
          <p:cNvPicPr>
            <a:picLocks noChangeAspect="1"/>
          </p:cNvPicPr>
          <p:nvPr/>
        </p:nvPicPr>
        <p:blipFill>
          <a:blip r:embed="rId19"/>
          <a:stretch>
            <a:fillRect/>
          </a:stretch>
        </p:blipFill>
        <p:spPr>
          <a:xfrm>
            <a:off x="6591300" y="3390900"/>
            <a:ext cx="228600" cy="304800"/>
          </a:xfrm>
          <a:prstGeom prst="rect">
            <a:avLst/>
          </a:prstGeom>
        </p:spPr>
      </p:pic>
      <p:pic>
        <p:nvPicPr>
          <p:cNvPr id="21" name="Image 19" descr="preencoded.png">    </p:cNvPr>
          <p:cNvPicPr>
            <a:picLocks noChangeAspect="1"/>
          </p:cNvPicPr>
          <p:nvPr/>
        </p:nvPicPr>
        <p:blipFill>
          <a:blip r:embed="rId20"/>
          <a:stretch>
            <a:fillRect/>
          </a:stretch>
        </p:blipFill>
        <p:spPr>
          <a:xfrm>
            <a:off x="7124700" y="3733800"/>
            <a:ext cx="76200" cy="152400"/>
          </a:xfrm>
          <a:prstGeom prst="rect">
            <a:avLst/>
          </a:prstGeom>
        </p:spPr>
      </p:pic>
      <p:pic>
        <p:nvPicPr>
          <p:cNvPr id="22" name="Image 20" descr="preencoded.png">    </p:cNvPr>
          <p:cNvPicPr>
            <a:picLocks noChangeAspect="1"/>
          </p:cNvPicPr>
          <p:nvPr/>
        </p:nvPicPr>
        <p:blipFill>
          <a:blip r:embed="rId21"/>
          <a:stretch>
            <a:fillRect/>
          </a:stretch>
        </p:blipFill>
        <p:spPr>
          <a:xfrm>
            <a:off x="7124700" y="4038600"/>
            <a:ext cx="76200" cy="152400"/>
          </a:xfrm>
          <a:prstGeom prst="rect">
            <a:avLst/>
          </a:prstGeom>
        </p:spPr>
      </p:pic>
      <p:pic>
        <p:nvPicPr>
          <p:cNvPr id="23" name="Image 21" descr="preencoded.png">    </p:cNvPr>
          <p:cNvPicPr>
            <a:picLocks noChangeAspect="1"/>
          </p:cNvPicPr>
          <p:nvPr/>
        </p:nvPicPr>
        <p:blipFill>
          <a:blip r:embed="rId22"/>
          <a:stretch>
            <a:fillRect/>
          </a:stretch>
        </p:blipFill>
        <p:spPr>
          <a:xfrm>
            <a:off x="4248150" y="4933950"/>
            <a:ext cx="609600" cy="38100"/>
          </a:xfrm>
          <a:prstGeom prst="rect">
            <a:avLst/>
          </a:prstGeom>
        </p:spPr>
      </p:pic>
      <p:pic>
        <p:nvPicPr>
          <p:cNvPr id="24" name="Image 22" descr="preencoded.png">    </p:cNvPr>
          <p:cNvPicPr>
            <a:picLocks noChangeAspect="1"/>
          </p:cNvPicPr>
          <p:nvPr/>
        </p:nvPicPr>
        <p:blipFill>
          <a:blip r:embed="rId23"/>
          <a:stretch>
            <a:fillRect/>
          </a:stretch>
        </p:blipFill>
        <p:spPr>
          <a:xfrm>
            <a:off x="4933950" y="4762500"/>
            <a:ext cx="2324100" cy="381000"/>
          </a:xfrm>
          <a:prstGeom prst="rect">
            <a:avLst/>
          </a:prstGeom>
        </p:spPr>
      </p:pic>
      <p:pic>
        <p:nvPicPr>
          <p:cNvPr id="25" name="Image 23" descr="preencoded.png">    </p:cNvPr>
          <p:cNvPicPr>
            <a:picLocks noChangeAspect="1"/>
          </p:cNvPicPr>
          <p:nvPr/>
        </p:nvPicPr>
        <p:blipFill>
          <a:blip r:embed="rId24"/>
          <a:stretch>
            <a:fillRect/>
          </a:stretch>
        </p:blipFill>
        <p:spPr>
          <a:xfrm>
            <a:off x="5086350" y="4867275"/>
            <a:ext cx="114300" cy="152400"/>
          </a:xfrm>
          <a:prstGeom prst="rect">
            <a:avLst/>
          </a:prstGeom>
        </p:spPr>
      </p:pic>
      <p:pic>
        <p:nvPicPr>
          <p:cNvPr id="26" name="Image 24" descr="preencoded.png">    </p:cNvPr>
          <p:cNvPicPr>
            <a:picLocks noChangeAspect="1"/>
          </p:cNvPicPr>
          <p:nvPr/>
        </p:nvPicPr>
        <p:blipFill>
          <a:blip r:embed="rId25"/>
          <a:stretch>
            <a:fillRect/>
          </a:stretch>
        </p:blipFill>
        <p:spPr>
          <a:xfrm>
            <a:off x="7334250" y="4933950"/>
            <a:ext cx="609600" cy="38100"/>
          </a:xfrm>
          <a:prstGeom prst="rect">
            <a:avLst/>
          </a:prstGeom>
        </p:spPr>
      </p:pic>
      <p:pic>
        <p:nvPicPr>
          <p:cNvPr id="27" name="Image 25" descr="preencoded.png">    </p:cNvPr>
          <p:cNvPicPr>
            <a:picLocks noChangeAspect="1"/>
          </p:cNvPicPr>
          <p:nvPr/>
        </p:nvPicPr>
        <p:blipFill>
          <a:blip r:embed="rId26"/>
          <a:stretch>
            <a:fillRect/>
          </a:stretch>
        </p:blipFill>
        <p:spPr>
          <a:xfrm>
            <a:off x="11385500" y="6610350"/>
            <a:ext cx="749350" cy="190500"/>
          </a:xfrm>
          <a:prstGeom prst="rect">
            <a:avLst/>
          </a:prstGeom>
        </p:spPr>
      </p:pic>
      <p:sp>
        <p:nvSpPr>
          <p:cNvPr id="28" name="Text 0"/>
          <p:cNvSpPr/>
          <p:nvPr/>
        </p:nvSpPr>
        <p:spPr>
          <a:xfrm>
            <a:off x="412403" y="457200"/>
            <a:ext cx="685800" cy="571500"/>
          </a:xfrm>
          <a:prstGeom prst="rect">
            <a:avLst/>
          </a:prstGeom>
          <a:noFill/>
          <a:ln/>
        </p:spPr>
        <p:txBody>
          <a:bodyPr wrap="square" lIns="0" tIns="0" rIns="0" bIns="0" rtlCol="0" anchor="t" vert="horz"/>
          <a:lstStyle/>
          <a:p>
            <a:pPr indent="0" marL="0">
              <a:lnSpc>
                <a:spcPts val="2160"/>
              </a:lnSpc>
              <a:buNone/>
            </a:pPr>
            <a:r>
              <a:rPr lang="en-US" sz="1440" b="1" dirty="0">
                <a:solidFill>
                  <a:srgbClr val="FFFFFF"/>
                </a:solidFill>
                <a:latin typeface="ui-sans-serif" pitchFamily="34" charset="0"/>
                <a:ea typeface="ui-sans-serif" pitchFamily="34" charset="-122"/>
                <a:cs typeface="ui-sans-serif" pitchFamily="34" charset="-120"/>
              </a:rPr>
              <a:t>2026</a:t>
            </a:r>
            <a:endParaRPr lang="en-US" sz="1440" dirty="0"/>
          </a:p>
        </p:txBody>
      </p:sp>
      <p:sp>
        <p:nvSpPr>
          <p:cNvPr id="29" name="Text 1"/>
          <p:cNvSpPr/>
          <p:nvPr/>
        </p:nvSpPr>
        <p:spPr>
          <a:xfrm>
            <a:off x="1104900" y="381000"/>
            <a:ext cx="5257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1F2937"/>
                </a:solidFill>
                <a:latin typeface="ui-sans-serif" pitchFamily="34" charset="0"/>
                <a:ea typeface="ui-sans-serif" pitchFamily="34" charset="-122"/>
                <a:cs typeface="ui-sans-serif" pitchFamily="34" charset="-120"/>
              </a:rPr>
              <a:t>技术演进趋势预测</a:t>
            </a:r>
            <a:endParaRPr lang="en-US" sz="2700" dirty="0"/>
          </a:p>
        </p:txBody>
      </p:sp>
      <p:sp>
        <p:nvSpPr>
          <p:cNvPr id="30" name="Text 2"/>
          <p:cNvSpPr/>
          <p:nvPr/>
        </p:nvSpPr>
        <p:spPr>
          <a:xfrm>
            <a:off x="1104900" y="838200"/>
            <a:ext cx="5257800" cy="266700"/>
          </a:xfrm>
          <a:prstGeom prst="rect">
            <a:avLst/>
          </a:prstGeom>
          <a:noFill/>
          <a:ln/>
        </p:spPr>
        <p:txBody>
          <a:bodyPr wrap="square" lIns="0" tIns="0" rIns="0" bIns="0" rtlCol="0" anchor="t" vert="horz"/>
          <a:lstStyle/>
          <a:p>
            <a:pPr indent="0" marL="0">
              <a:lnSpc>
                <a:spcPts val="2100"/>
              </a:lnSpc>
              <a:buNone/>
            </a:pPr>
            <a:r>
              <a:rPr lang="en-US" sz="1500" dirty="0">
                <a:solidFill>
                  <a:srgbClr val="4B5563"/>
                </a:solidFill>
                <a:latin typeface="ui-sans-serif" pitchFamily="34" charset="0"/>
                <a:ea typeface="ui-sans-serif" pitchFamily="34" charset="-122"/>
                <a:cs typeface="ui-sans-serif" pitchFamily="34" charset="-120"/>
              </a:rPr>
              <a:t>智能体技术将呈现多元化发展路径与生态互动新模式</a:t>
            </a:r>
            <a:endParaRPr lang="en-US" sz="1500" dirty="0"/>
          </a:p>
        </p:txBody>
      </p:sp>
      <p:sp>
        <p:nvSpPr>
          <p:cNvPr id="31" name="Text 3"/>
          <p:cNvSpPr/>
          <p:nvPr/>
        </p:nvSpPr>
        <p:spPr>
          <a:xfrm>
            <a:off x="1295400" y="1638300"/>
            <a:ext cx="4169122" cy="304800"/>
          </a:xfrm>
          <a:prstGeom prst="rect">
            <a:avLst/>
          </a:prstGeom>
          <a:noFill/>
          <a:ln/>
        </p:spPr>
        <p:txBody>
          <a:bodyPr wrap="square" lIns="0" tIns="0" rIns="0" bIns="0" rtlCol="0" anchor="t" vert="horz"/>
          <a:lstStyle/>
          <a:p>
            <a:pPr indent="0" marL="0">
              <a:lnSpc>
                <a:spcPts val="2400"/>
              </a:lnSpc>
              <a:buNone/>
            </a:pPr>
            <a:r>
              <a:rPr lang="en-US" sz="1800" b="1" dirty="0">
                <a:solidFill>
                  <a:srgbClr val="2563EB"/>
                </a:solidFill>
                <a:latin typeface="ui-sans-serif" pitchFamily="34" charset="0"/>
                <a:ea typeface="ui-sans-serif" pitchFamily="34" charset="-122"/>
                <a:cs typeface="ui-sans-serif" pitchFamily="34" charset="-120"/>
              </a:rPr>
              <a:t>小型化与专业化</a:t>
            </a:r>
            <a:endParaRPr lang="en-US" sz="1800" dirty="0"/>
          </a:p>
        </p:txBody>
      </p:sp>
      <p:sp>
        <p:nvSpPr>
          <p:cNvPr id="32" name="Text 4"/>
          <p:cNvSpPr/>
          <p:nvPr/>
        </p:nvSpPr>
        <p:spPr>
          <a:xfrm>
            <a:off x="1447800" y="2057400"/>
            <a:ext cx="4820067"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针对特定场景优化的小型专业模型(SLMs)将更高效、更专精</a:t>
            </a:r>
            <a:endParaRPr lang="en-US" sz="1200" dirty="0"/>
          </a:p>
        </p:txBody>
      </p:sp>
      <p:sp>
        <p:nvSpPr>
          <p:cNvPr id="33" name="Text 5"/>
          <p:cNvSpPr/>
          <p:nvPr/>
        </p:nvSpPr>
        <p:spPr>
          <a:xfrm>
            <a:off x="1447800" y="2362200"/>
            <a:ext cx="42062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成本、延迟和数据隐私驱动更多垂直领域专用智能体</a:t>
            </a:r>
            <a:endParaRPr lang="en-US" sz="1200" dirty="0"/>
          </a:p>
        </p:txBody>
      </p:sp>
      <p:sp>
        <p:nvSpPr>
          <p:cNvPr id="34" name="Text 6"/>
          <p:cNvSpPr/>
          <p:nvPr/>
        </p:nvSpPr>
        <p:spPr>
          <a:xfrm>
            <a:off x="7124700" y="1638300"/>
            <a:ext cx="4024313" cy="304800"/>
          </a:xfrm>
          <a:prstGeom prst="rect">
            <a:avLst/>
          </a:prstGeom>
          <a:noFill/>
          <a:ln/>
        </p:spPr>
        <p:txBody>
          <a:bodyPr wrap="square" lIns="0" tIns="0" rIns="0" bIns="0" rtlCol="0" anchor="t" vert="horz"/>
          <a:lstStyle/>
          <a:p>
            <a:pPr indent="0" marL="0">
              <a:lnSpc>
                <a:spcPts val="2400"/>
              </a:lnSpc>
              <a:buNone/>
            </a:pPr>
            <a:r>
              <a:rPr lang="en-US" sz="1800" b="1" dirty="0">
                <a:solidFill>
                  <a:srgbClr val="16A34A"/>
                </a:solidFill>
                <a:latin typeface="ui-sans-serif" pitchFamily="34" charset="0"/>
                <a:ea typeface="ui-sans-serif" pitchFamily="34" charset="-122"/>
                <a:cs typeface="ui-sans-serif" pitchFamily="34" charset="-120"/>
              </a:rPr>
              <a:t>多模态融合</a:t>
            </a:r>
            <a:endParaRPr lang="en-US" sz="1800" dirty="0"/>
          </a:p>
        </p:txBody>
      </p:sp>
      <p:sp>
        <p:nvSpPr>
          <p:cNvPr id="35" name="Text 7"/>
          <p:cNvSpPr/>
          <p:nvPr/>
        </p:nvSpPr>
        <p:spPr>
          <a:xfrm>
            <a:off x="7277100" y="2057400"/>
            <a:ext cx="4646295"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能理解生成图像、音频、视频及3D模型的智能体成为标配</a:t>
            </a:r>
            <a:endParaRPr lang="en-US" sz="1200" dirty="0"/>
          </a:p>
        </p:txBody>
      </p:sp>
      <p:sp>
        <p:nvSpPr>
          <p:cNvPr id="36" name="Text 8"/>
          <p:cNvSpPr/>
          <p:nvPr/>
        </p:nvSpPr>
        <p:spPr>
          <a:xfrm>
            <a:off x="7277100" y="2362200"/>
            <a:ext cx="32918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多模态智能体将成为下一代人机交互主流</a:t>
            </a:r>
            <a:endParaRPr lang="en-US" sz="1200" dirty="0"/>
          </a:p>
        </p:txBody>
      </p:sp>
      <p:sp>
        <p:nvSpPr>
          <p:cNvPr id="37" name="Text 9"/>
          <p:cNvSpPr/>
          <p:nvPr/>
        </p:nvSpPr>
        <p:spPr>
          <a:xfrm>
            <a:off x="1295400" y="3276600"/>
            <a:ext cx="3352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9333EA"/>
                </a:solidFill>
                <a:latin typeface="ui-sans-serif" pitchFamily="34" charset="0"/>
                <a:ea typeface="ui-sans-serif" pitchFamily="34" charset="-122"/>
                <a:cs typeface="ui-sans-serif" pitchFamily="34" charset="-120"/>
              </a:rPr>
              <a:t>具身智能体</a:t>
            </a:r>
            <a:endParaRPr lang="en-US" sz="1800" dirty="0"/>
          </a:p>
        </p:txBody>
      </p:sp>
      <p:sp>
        <p:nvSpPr>
          <p:cNvPr id="38" name="Text 10"/>
          <p:cNvSpPr/>
          <p:nvPr/>
        </p:nvSpPr>
        <p:spPr>
          <a:xfrm>
            <a:off x="1447800" y="3695700"/>
            <a:ext cx="38404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驱动自动驾驶、机器人、物联网设备智能化浪潮</a:t>
            </a:r>
            <a:endParaRPr lang="en-US" sz="1200" dirty="0"/>
          </a:p>
        </p:txBody>
      </p:sp>
      <p:sp>
        <p:nvSpPr>
          <p:cNvPr id="39" name="Text 11"/>
          <p:cNvSpPr/>
          <p:nvPr/>
        </p:nvSpPr>
        <p:spPr>
          <a:xfrm>
            <a:off x="1447800" y="4000500"/>
            <a:ext cx="31089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实现与物理世界的深度互动与智能协作</a:t>
            </a:r>
            <a:endParaRPr lang="en-US" sz="1200" dirty="0"/>
          </a:p>
        </p:txBody>
      </p:sp>
      <p:sp>
        <p:nvSpPr>
          <p:cNvPr id="40" name="Text 12"/>
          <p:cNvSpPr/>
          <p:nvPr/>
        </p:nvSpPr>
        <p:spPr>
          <a:xfrm>
            <a:off x="7124700" y="3276600"/>
            <a:ext cx="4102596" cy="304800"/>
          </a:xfrm>
          <a:prstGeom prst="rect">
            <a:avLst/>
          </a:prstGeom>
          <a:noFill/>
          <a:ln/>
        </p:spPr>
        <p:txBody>
          <a:bodyPr wrap="square" lIns="0" tIns="0" rIns="0" bIns="0" rtlCol="0" anchor="t" vert="horz"/>
          <a:lstStyle/>
          <a:p>
            <a:pPr indent="0" marL="0">
              <a:lnSpc>
                <a:spcPts val="2400"/>
              </a:lnSpc>
              <a:buNone/>
            </a:pPr>
            <a:r>
              <a:rPr lang="en-US" sz="1800" b="1" dirty="0">
                <a:solidFill>
                  <a:srgbClr val="D97706"/>
                </a:solidFill>
                <a:latin typeface="ui-sans-serif" pitchFamily="34" charset="0"/>
                <a:ea typeface="ui-sans-serif" pitchFamily="34" charset="-122"/>
                <a:cs typeface="ui-sans-serif" pitchFamily="34" charset="-120"/>
              </a:rPr>
              <a:t>中美生态互动模式</a:t>
            </a:r>
            <a:endParaRPr lang="en-US" sz="1800" dirty="0"/>
          </a:p>
        </p:txBody>
      </p:sp>
      <p:sp>
        <p:nvSpPr>
          <p:cNvPr id="41" name="Text 13"/>
          <p:cNvSpPr/>
          <p:nvPr/>
        </p:nvSpPr>
        <p:spPr>
          <a:xfrm>
            <a:off x="7277100" y="3695700"/>
            <a:ext cx="3639205"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基础模型和AI基础设施层面出现"选择性脱钩"</a:t>
            </a:r>
            <a:endParaRPr lang="en-US" sz="1200" dirty="0"/>
          </a:p>
        </p:txBody>
      </p:sp>
      <p:sp>
        <p:nvSpPr>
          <p:cNvPr id="42" name="Text 14"/>
          <p:cNvSpPr/>
          <p:nvPr/>
        </p:nvSpPr>
        <p:spPr>
          <a:xfrm>
            <a:off x="7277100" y="4000500"/>
            <a:ext cx="4740235"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374151"/>
                </a:solidFill>
                <a:latin typeface="ui-sans-serif" pitchFamily="34" charset="0"/>
                <a:ea typeface="ui-sans-serif" pitchFamily="34" charset="-122"/>
                <a:cs typeface="ui-sans-serif" pitchFamily="34" charset="-120"/>
              </a:rPr>
              <a:t>通过开源社区、学术研究和非敏感商业应用保持"间接连接"</a:t>
            </a:r>
            <a:endParaRPr lang="en-US" sz="1200" dirty="0"/>
          </a:p>
        </p:txBody>
      </p:sp>
      <p:sp>
        <p:nvSpPr>
          <p:cNvPr id="43" name="Text 15"/>
          <p:cNvSpPr/>
          <p:nvPr/>
        </p:nvSpPr>
        <p:spPr>
          <a:xfrm>
            <a:off x="5276850" y="4762500"/>
            <a:ext cx="2788920" cy="381000"/>
          </a:xfrm>
          <a:prstGeom prst="rect">
            <a:avLst/>
          </a:prstGeom>
          <a:noFill/>
          <a:ln/>
        </p:spPr>
        <p:txBody>
          <a:bodyPr wrap="square" lIns="0" tIns="0" rIns="0" bIns="0" rtlCol="0" anchor="t" vert="horz"/>
          <a:lstStyle/>
          <a:p>
            <a:pPr indent="0" marL="0">
              <a:lnSpc>
                <a:spcPts val="1800"/>
              </a:lnSpc>
              <a:buNone/>
            </a:pPr>
            <a:r>
              <a:rPr lang="en-US" sz="1200" dirty="0">
                <a:solidFill>
                  <a:srgbClr val="2563EB"/>
                </a:solidFill>
                <a:latin typeface="ui-sans-serif" pitchFamily="34" charset="0"/>
                <a:ea typeface="ui-sans-serif" pitchFamily="34" charset="-122"/>
                <a:cs typeface="ui-sans-serif" pitchFamily="34" charset="-120"/>
              </a:rPr>
              <a:t>预测基于当前技术演进轨迹</a:t>
            </a:r>
            <a:endParaRPr lang="en-US" sz="1200" dirty="0"/>
          </a:p>
        </p:txBody>
      </p:sp>
      <p:sp>
        <p:nvSpPr>
          <p:cNvPr id="44" name="Text 16"/>
          <p:cNvSpPr/>
          <p:nvPr/>
        </p:nvSpPr>
        <p:spPr>
          <a:xfrm>
            <a:off x="11442650" y="6610350"/>
            <a:ext cx="899220" cy="190500"/>
          </a:xfrm>
          <a:prstGeom prst="rect">
            <a:avLst/>
          </a:prstGeom>
          <a:noFill/>
          <a:ln/>
        </p:spPr>
        <p:txBody>
          <a:bodyPr wrap="square" lIns="0" tIns="0" rIns="0" bIns="0" rtlCol="0" anchor="t" vert="horz"/>
          <a:lstStyle/>
          <a:p>
            <a:pPr indent="0" marL="0">
              <a:lnSpc>
                <a:spcPts val="1350"/>
              </a:lnSpc>
              <a:buNone/>
            </a:pPr>
            <a:r>
              <a:rPr lang="en-US" sz="900" dirty="0">
                <a:solidFill>
                  <a:srgbClr val="FFFFFF"/>
                </a:solidFill>
                <a:latin typeface="PingFang SC" pitchFamily="34" charset="0"/>
                <a:ea typeface="PingFang SC" pitchFamily="34" charset="-122"/>
                <a:cs typeface="PingFang SC" pitchFamily="34" charset="-120"/>
              </a:rPr>
              <a:t>天工 AI 生成</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2025-12-08T06:00:06Z</dcterms:created>
  <dcterms:modified xsi:type="dcterms:W3CDTF">2025-12-08T06:00:06Z</dcterms:modified>
</cp:coreProperties>
</file>